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74"/>
  </p:notesMasterIdLst>
  <p:handoutMasterIdLst>
    <p:handoutMasterId r:id="rId75"/>
  </p:handoutMasterIdLst>
  <p:sldIdLst>
    <p:sldId id="264" r:id="rId2"/>
    <p:sldId id="265" r:id="rId3"/>
    <p:sldId id="313" r:id="rId4"/>
    <p:sldId id="316" r:id="rId5"/>
    <p:sldId id="317" r:id="rId6"/>
    <p:sldId id="315" r:id="rId7"/>
    <p:sldId id="318" r:id="rId8"/>
    <p:sldId id="319" r:id="rId9"/>
    <p:sldId id="320" r:id="rId10"/>
    <p:sldId id="321" r:id="rId11"/>
    <p:sldId id="322" r:id="rId12"/>
    <p:sldId id="323" r:id="rId13"/>
    <p:sldId id="324" r:id="rId14"/>
    <p:sldId id="325" r:id="rId15"/>
    <p:sldId id="326" r:id="rId16"/>
    <p:sldId id="327" r:id="rId17"/>
    <p:sldId id="329" r:id="rId18"/>
    <p:sldId id="330" r:id="rId19"/>
    <p:sldId id="328" r:id="rId20"/>
    <p:sldId id="331" r:id="rId21"/>
    <p:sldId id="332" r:id="rId22"/>
    <p:sldId id="333" r:id="rId23"/>
    <p:sldId id="334" r:id="rId24"/>
    <p:sldId id="335" r:id="rId25"/>
    <p:sldId id="336" r:id="rId26"/>
    <p:sldId id="337" r:id="rId27"/>
    <p:sldId id="338" r:id="rId28"/>
    <p:sldId id="339" r:id="rId29"/>
    <p:sldId id="340" r:id="rId30"/>
    <p:sldId id="341" r:id="rId31"/>
    <p:sldId id="342" r:id="rId32"/>
    <p:sldId id="343" r:id="rId33"/>
    <p:sldId id="344" r:id="rId34"/>
    <p:sldId id="345" r:id="rId35"/>
    <p:sldId id="346" r:id="rId36"/>
    <p:sldId id="347" r:id="rId37"/>
    <p:sldId id="348" r:id="rId38"/>
    <p:sldId id="349" r:id="rId39"/>
    <p:sldId id="350" r:id="rId40"/>
    <p:sldId id="351" r:id="rId41"/>
    <p:sldId id="352" r:id="rId42"/>
    <p:sldId id="353" r:id="rId43"/>
    <p:sldId id="354" r:id="rId44"/>
    <p:sldId id="355" r:id="rId45"/>
    <p:sldId id="356" r:id="rId46"/>
    <p:sldId id="357" r:id="rId47"/>
    <p:sldId id="307" r:id="rId48"/>
    <p:sldId id="309" r:id="rId49"/>
    <p:sldId id="314" r:id="rId50"/>
    <p:sldId id="358" r:id="rId51"/>
    <p:sldId id="359" r:id="rId52"/>
    <p:sldId id="360" r:id="rId53"/>
    <p:sldId id="361" r:id="rId54"/>
    <p:sldId id="362" r:id="rId55"/>
    <p:sldId id="363" r:id="rId56"/>
    <p:sldId id="364" r:id="rId57"/>
    <p:sldId id="365" r:id="rId58"/>
    <p:sldId id="366" r:id="rId59"/>
    <p:sldId id="367" r:id="rId60"/>
    <p:sldId id="368" r:id="rId61"/>
    <p:sldId id="369" r:id="rId62"/>
    <p:sldId id="370" r:id="rId63"/>
    <p:sldId id="371" r:id="rId64"/>
    <p:sldId id="372" r:id="rId65"/>
    <p:sldId id="373" r:id="rId66"/>
    <p:sldId id="306" r:id="rId67"/>
    <p:sldId id="374" r:id="rId68"/>
    <p:sldId id="375" r:id="rId69"/>
    <p:sldId id="376" r:id="rId70"/>
    <p:sldId id="310" r:id="rId71"/>
    <p:sldId id="311" r:id="rId72"/>
    <p:sldId id="312" r:id="rId73"/>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A78"/>
    <a:srgbClr val="000000"/>
    <a:srgbClr val="006298"/>
    <a:srgbClr val="FF6300"/>
    <a:srgbClr val="E9255F"/>
    <a:srgbClr val="0098D4"/>
    <a:srgbClr val="00B8E7"/>
    <a:srgbClr val="81D0ED"/>
    <a:srgbClr val="F6B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94" autoAdjust="0"/>
    <p:restoredTop sz="86389"/>
  </p:normalViewPr>
  <p:slideViewPr>
    <p:cSldViewPr snapToGrid="0" snapToObjects="1">
      <p:cViewPr varScale="1">
        <p:scale>
          <a:sx n="109" d="100"/>
          <a:sy n="109" d="100"/>
        </p:scale>
        <p:origin x="534" y="11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87" d="100"/>
          <a:sy n="87" d="100"/>
        </p:scale>
        <p:origin x="3090"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E8AA413-85C6-40F2-B867-268CAAA7E377}" type="datetimeFigureOut">
              <a:rPr lang="en-US" smtClean="0"/>
              <a:t>7/30/2021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67803E-66EE-42CE-8DFB-98553954E472}" type="slidenum">
              <a:rPr lang="en-US" smtClean="0"/>
              <a:t>‹#›</a:t>
            </a:fld>
            <a:endParaRPr lang="en-US"/>
          </a:p>
        </p:txBody>
      </p:sp>
    </p:spTree>
    <p:extLst>
      <p:ext uri="{BB962C8B-B14F-4D97-AF65-F5344CB8AC3E}">
        <p14:creationId xmlns:p14="http://schemas.microsoft.com/office/powerpoint/2010/main" val="21762102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86680D68-05FF-7942-990A-B21BB8E6CE33}" type="datetimeFigureOut">
              <a:rPr lang="en-US"/>
              <a:pPr>
                <a:defRPr/>
              </a:pPr>
              <a:t>7/30/2021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91CAE60C-72A0-D14D-8733-C13212F694AD}" type="slidenum">
              <a:rPr lang="en-US"/>
              <a:pPr>
                <a:defRPr/>
              </a:pPr>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br>
              <a:rPr lang="en-US" b="1" dirty="0"/>
            </a:br>
            <a:r>
              <a:rPr lang="en-US" dirty="0"/>
              <a:t>Briefly review with students the major concepts you will be covering during this class. There is one objective for every major A-head section of the chapter.</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a:t>
            </a:fld>
            <a:endParaRPr lang="en-US"/>
          </a:p>
        </p:txBody>
      </p:sp>
    </p:spTree>
    <p:extLst>
      <p:ext uri="{BB962C8B-B14F-4D97-AF65-F5344CB8AC3E}">
        <p14:creationId xmlns:p14="http://schemas.microsoft.com/office/powerpoint/2010/main" val="973036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Instructions:</a:t>
            </a:r>
            <a:br>
              <a:rPr lang="en-US" dirty="0"/>
            </a:br>
            <a:r>
              <a:rPr lang="en-US" dirty="0"/>
              <a:t>Briefly review with students the major concepts you will be covering during this class. There is one objective for every major A-head section of the chapter.</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a:t>
            </a:fld>
            <a:endParaRPr lang="en-US"/>
          </a:p>
        </p:txBody>
      </p:sp>
    </p:spTree>
    <p:extLst>
      <p:ext uri="{BB962C8B-B14F-4D97-AF65-F5344CB8AC3E}">
        <p14:creationId xmlns:p14="http://schemas.microsoft.com/office/powerpoint/2010/main" val="2180510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the Knowledge Check questions to periodically pose a question to students during class to gauge how well they can recall the material that was presented. </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47</a:t>
            </a:fld>
            <a:endParaRPr lang="en-US"/>
          </a:p>
        </p:txBody>
      </p:sp>
    </p:spTree>
    <p:extLst>
      <p:ext uri="{BB962C8B-B14F-4D97-AF65-F5344CB8AC3E}">
        <p14:creationId xmlns:p14="http://schemas.microsoft.com/office/powerpoint/2010/main" val="2564958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the Knowledge Check questions to periodically pose a question to students during class to gauge how well they can recall the material that was presented. </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48</a:t>
            </a:fld>
            <a:endParaRPr lang="en-US"/>
          </a:p>
        </p:txBody>
      </p:sp>
    </p:spTree>
    <p:extLst>
      <p:ext uri="{BB962C8B-B14F-4D97-AF65-F5344CB8AC3E}">
        <p14:creationId xmlns:p14="http://schemas.microsoft.com/office/powerpoint/2010/main" val="1025779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the Knowledge Check questions to periodically pose a question to students during class to gauge how well they can recall the material that was presented. </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49</a:t>
            </a:fld>
            <a:endParaRPr lang="en-US"/>
          </a:p>
        </p:txBody>
      </p:sp>
    </p:spTree>
    <p:extLst>
      <p:ext uri="{BB962C8B-B14F-4D97-AF65-F5344CB8AC3E}">
        <p14:creationId xmlns:p14="http://schemas.microsoft.com/office/powerpoint/2010/main" val="634473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the Think, Pair, Share activity to encourage students to solve problems collaboratively and to apply the real-world skill of evaluating, modifying, and debugging code created by another programmer. </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66</a:t>
            </a:fld>
            <a:endParaRPr lang="en-US"/>
          </a:p>
        </p:txBody>
      </p:sp>
    </p:spTree>
    <p:extLst>
      <p:ext uri="{BB962C8B-B14F-4D97-AF65-F5344CB8AC3E}">
        <p14:creationId xmlns:p14="http://schemas.microsoft.com/office/powerpoint/2010/main" val="3132628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p>
          <a:p>
            <a:r>
              <a:rPr lang="en-US" sz="1200" dirty="0">
                <a:effectLst/>
                <a:latin typeface="Calibri" panose="020F0502020204030204" pitchFamily="34" charset="0"/>
                <a:ea typeface="Calibri" panose="020F0502020204030204" pitchFamily="34" charset="0"/>
                <a:cs typeface="Times New Roman" panose="02020603050405020304" pitchFamily="18" charset="0"/>
              </a:rPr>
              <a:t>Use the Discussion activity to encourage group conversation about a related topic of interest</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70</a:t>
            </a:fld>
            <a:endParaRPr lang="en-US"/>
          </a:p>
        </p:txBody>
      </p:sp>
    </p:spTree>
    <p:extLst>
      <p:ext uri="{BB962C8B-B14F-4D97-AF65-F5344CB8AC3E}">
        <p14:creationId xmlns:p14="http://schemas.microsoft.com/office/powerpoint/2010/main" val="2370509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p>
          <a:p>
            <a:pPr marL="0" indent="0">
              <a:buFontTx/>
              <a:buNone/>
            </a:pPr>
            <a:r>
              <a:rPr lang="en-US" dirty="0"/>
              <a:t>Use the Self-Assessment question to encourage students to evaluate their progress or goals in the course, as well as determine how they might apply their learning or grow as an individual. </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71</a:t>
            </a:fld>
            <a:endParaRPr lang="en-US"/>
          </a:p>
        </p:txBody>
      </p:sp>
    </p:spTree>
    <p:extLst>
      <p:ext uri="{BB962C8B-B14F-4D97-AF65-F5344CB8AC3E}">
        <p14:creationId xmlns:p14="http://schemas.microsoft.com/office/powerpoint/2010/main" val="1552028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 </a:t>
            </a:r>
            <a:br>
              <a:rPr lang="en-US" b="1" dirty="0"/>
            </a:br>
            <a:r>
              <a:rPr lang="en-US" dirty="0"/>
              <a:t>Reiterate the learning objectives for the lesson. Students should use this information to guide their studies and reinforcement of new concepts. </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72</a:t>
            </a:fld>
            <a:endParaRPr lang="en-US"/>
          </a:p>
        </p:txBody>
      </p:sp>
    </p:spTree>
    <p:extLst>
      <p:ext uri="{BB962C8B-B14F-4D97-AF65-F5344CB8AC3E}">
        <p14:creationId xmlns:p14="http://schemas.microsoft.com/office/powerpoint/2010/main" val="36542323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92" y="16"/>
            <a:ext cx="12191807" cy="6865874"/>
          </a:xfrm>
          <a:prstGeom prst="rect">
            <a:avLst/>
          </a:prstGeom>
        </p:spPr>
      </p:pic>
      <p:sp>
        <p:nvSpPr>
          <p:cNvPr id="2" name="Title 1"/>
          <p:cNvSpPr>
            <a:spLocks noGrp="1"/>
          </p:cNvSpPr>
          <p:nvPr>
            <p:ph type="title"/>
          </p:nvPr>
        </p:nvSpPr>
        <p:spPr>
          <a:xfrm>
            <a:off x="838200" y="2291187"/>
            <a:ext cx="10515600" cy="684026"/>
          </a:xfrm>
        </p:spPr>
        <p:txBody>
          <a:bodyPr/>
          <a:lstStyle>
            <a:lvl1pPr>
              <a:defRPr>
                <a:solidFill>
                  <a:schemeClr val="bg1"/>
                </a:solidFill>
              </a:defRPr>
            </a:lvl1pPr>
          </a:lstStyle>
          <a:p>
            <a:r>
              <a:rPr lang="en-US" dirty="0"/>
              <a:t>Click to edit Master title style</a:t>
            </a:r>
          </a:p>
        </p:txBody>
      </p:sp>
      <p:sp>
        <p:nvSpPr>
          <p:cNvPr id="3" name="Text Placeholder 2"/>
          <p:cNvSpPr>
            <a:spLocks noGrp="1"/>
          </p:cNvSpPr>
          <p:nvPr>
            <p:ph type="body" sz="quarter" idx="10" hasCustomPrompt="1"/>
          </p:nvPr>
        </p:nvSpPr>
        <p:spPr>
          <a:xfrm>
            <a:off x="4867275" y="3619985"/>
            <a:ext cx="2457450" cy="597477"/>
          </a:xfrm>
        </p:spPr>
        <p:txBody>
          <a:bodyPr>
            <a:normAutofit/>
          </a:bodyPr>
          <a:lstStyle>
            <a:lvl1pPr marL="0" indent="0" algn="ctr">
              <a:buNone/>
              <a:defRPr sz="2000" b="0" i="0">
                <a:solidFill>
                  <a:schemeClr val="bg1"/>
                </a:solidFill>
                <a:latin typeface="Arial" charset="0"/>
                <a:ea typeface="Arial" charset="0"/>
                <a:cs typeface="Arial" charset="0"/>
              </a:defRPr>
            </a:lvl1pPr>
          </a:lstStyle>
          <a:p>
            <a:pPr lvl="0"/>
            <a:r>
              <a:rPr lang="en-US" dirty="0"/>
              <a:t>Click to edit date</a:t>
            </a:r>
          </a:p>
        </p:txBody>
      </p:sp>
      <p:pic>
        <p:nvPicPr>
          <p:cNvPr id="9"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32658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0000"/>
              </a:buClr>
              <a:buFont typeface="Arial" charset="0"/>
              <a:buChar char="•"/>
              <a:defRPr sz="2000">
                <a:solidFill>
                  <a:srgbClr val="000000"/>
                </a:solidFill>
              </a:defRPr>
            </a:lvl1pPr>
            <a:lvl2pPr marL="685800" marR="0" indent="-228600" algn="l" defTabSz="914400" rtl="0" eaLnBrk="1" fontAlgn="base" latinLnBrk="0" hangingPunct="1">
              <a:lnSpc>
                <a:spcPct val="90000"/>
              </a:lnSpc>
              <a:spcBef>
                <a:spcPts val="500"/>
              </a:spcBef>
              <a:spcAft>
                <a:spcPct val="0"/>
              </a:spcAft>
              <a:buClr>
                <a:srgbClr val="000000"/>
              </a:buClr>
              <a:buSzTx/>
              <a:buFont typeface="Arial" charset="0"/>
              <a:buChar char="•"/>
              <a:tabLst/>
              <a:defRPr sz="2000" baseline="0">
                <a:solidFill>
                  <a:srgbClr val="000000"/>
                </a:solidFill>
              </a:defRPr>
            </a:lvl2pPr>
            <a:lvl3pPr marL="1143000" indent="-228600">
              <a:buClr>
                <a:srgbClr val="000000"/>
              </a:buClr>
              <a:buFont typeface="Arial" charset="0"/>
              <a:buChar char="•"/>
              <a:defRPr sz="2000">
                <a:solidFill>
                  <a:srgbClr val="000000"/>
                </a:solidFill>
              </a:defRPr>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1"/>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1"/>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2"/>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05811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457200" indent="-457200">
              <a:buClr>
                <a:srgbClr val="000000"/>
              </a:buClr>
              <a:buFont typeface="+mj-lt"/>
              <a:buAutoNum type="arabicPeriod"/>
              <a:defRPr sz="2000">
                <a:solidFill>
                  <a:srgbClr val="000000"/>
                </a:solidFill>
              </a:defRPr>
            </a:lvl1pPr>
            <a:lvl2pPr marL="457200" marR="0" indent="0" algn="l" defTabSz="914400" rtl="0" eaLnBrk="1" fontAlgn="base" latinLnBrk="0" hangingPunct="1">
              <a:lnSpc>
                <a:spcPct val="90000"/>
              </a:lnSpc>
              <a:spcBef>
                <a:spcPts val="500"/>
              </a:spcBef>
              <a:spcAft>
                <a:spcPct val="0"/>
              </a:spcAft>
              <a:buClr>
                <a:srgbClr val="006298"/>
              </a:buClr>
              <a:buSzTx/>
              <a:buFont typeface="Arial" charset="0"/>
              <a:buNone/>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0"/>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0"/>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0"/>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a:t>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34264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4A78"/>
              </a:buClr>
              <a:buFont typeface="Arial" charset="0"/>
              <a:buChar char="•"/>
              <a:defRPr sz="2000">
                <a:solidFill>
                  <a:srgbClr val="004A78"/>
                </a:solidFill>
              </a:defRPr>
            </a:lvl1pPr>
            <a:lvl2pPr marL="685800" marR="0" indent="-228600" algn="l" defTabSz="914400" rtl="0" eaLnBrk="1" fontAlgn="base" latinLnBrk="0" hangingPunct="1">
              <a:lnSpc>
                <a:spcPct val="90000"/>
              </a:lnSpc>
              <a:spcBef>
                <a:spcPts val="500"/>
              </a:spcBef>
              <a:spcAft>
                <a:spcPct val="0"/>
              </a:spcAft>
              <a:buClr>
                <a:srgbClr val="006298"/>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151730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able Placeholder 4"/>
          <p:cNvSpPr>
            <a:spLocks noGrp="1"/>
          </p:cNvSpPr>
          <p:nvPr>
            <p:ph type="tbl" sz="quarter" idx="10"/>
          </p:nvPr>
        </p:nvSpPr>
        <p:spPr>
          <a:xfrm>
            <a:off x="1895522" y="2019868"/>
            <a:ext cx="8128000" cy="3380095"/>
          </a:xfrm>
        </p:spPr>
        <p:txBody>
          <a:bodyPr/>
          <a:lstStyle/>
          <a:p>
            <a:r>
              <a:rPr lang="en-US"/>
              <a:t>Click icon to add table</a:t>
            </a:r>
          </a:p>
        </p:txBody>
      </p:sp>
      <p:sp>
        <p:nvSpPr>
          <p:cNvPr id="6"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64034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it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1274574" y="2193424"/>
            <a:ext cx="9642852" cy="618014"/>
          </a:xfrm>
        </p:spPr>
        <p:txBody>
          <a:bodyPr anchor="b">
            <a:noAutofit/>
          </a:bodyPr>
          <a:lstStyle>
            <a:lvl1pPr marL="0" indent="0" algn="ctr">
              <a:buNone/>
              <a:defRPr sz="50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dirty="0"/>
              <a:t>Unit 1</a:t>
            </a:r>
          </a:p>
        </p:txBody>
      </p:sp>
      <p:sp>
        <p:nvSpPr>
          <p:cNvPr id="2" name="Title 1"/>
          <p:cNvSpPr>
            <a:spLocks noGrp="1"/>
          </p:cNvSpPr>
          <p:nvPr>
            <p:ph type="title"/>
          </p:nvPr>
        </p:nvSpPr>
        <p:spPr>
          <a:xfrm>
            <a:off x="838200" y="3096122"/>
            <a:ext cx="10515600" cy="672105"/>
          </a:xfrm>
        </p:spPr>
        <p:txBody>
          <a:bodyPr/>
          <a:lstStyle>
            <a:lvl1pPr>
              <a:defRPr>
                <a:solidFill>
                  <a:schemeClr val="bg1"/>
                </a:solidFill>
              </a:defRPr>
            </a:lvl1pPr>
          </a:lstStyle>
          <a:p>
            <a:r>
              <a:rPr lang="en-US"/>
              <a:t>Click to edit Master 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38174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3996910" y="3112899"/>
            <a:ext cx="3297426" cy="618014"/>
          </a:xfrm>
        </p:spPr>
        <p:txBody>
          <a:bodyPr anchor="b">
            <a:noAutofit/>
          </a:bodyPr>
          <a:lstStyle>
            <a:lvl1pPr marL="0" indent="0" algn="l">
              <a:buNone/>
              <a:defRPr sz="36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dirty="0"/>
              <a:t>Chapter</a:t>
            </a:r>
          </a:p>
        </p:txBody>
      </p:sp>
      <p:sp>
        <p:nvSpPr>
          <p:cNvPr id="5" name="Title 4"/>
          <p:cNvSpPr>
            <a:spLocks noGrp="1"/>
          </p:cNvSpPr>
          <p:nvPr>
            <p:ph type="title"/>
          </p:nvPr>
        </p:nvSpPr>
        <p:spPr>
          <a:xfrm>
            <a:off x="3996910" y="4035474"/>
            <a:ext cx="6402684" cy="672105"/>
          </a:xfrm>
        </p:spPr>
        <p:txBody>
          <a:bodyPr/>
          <a:lstStyle>
            <a:lvl1pPr algn="l">
              <a:defRPr>
                <a:solidFill>
                  <a:schemeClr val="bg1"/>
                </a:solidFill>
              </a:defRPr>
            </a:lvl1pPr>
          </a:lstStyle>
          <a:p>
            <a:r>
              <a:rPr lang="en-US"/>
              <a:t>Click to edit Master 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Carey/</a:t>
            </a:r>
            <a:r>
              <a:rPr lang="en-US" dirty="0" err="1"/>
              <a:t>Vodnik</a:t>
            </a:r>
            <a:r>
              <a:rPr lang="en-US" dirty="0"/>
              <a:t>, ]</a:t>
            </a:r>
            <a:r>
              <a:rPr lang="en-US" dirty="0" err="1"/>
              <a:t>avaScript</a:t>
            </a:r>
            <a:r>
              <a:rPr lang="en-US" dirty="0"/>
              <a:t> for Web Warriors, 7th Edition. © 2022 Cengage. All Rights Reserved. May not be scanned, copied or duplicated, or posted to a publicly accessible website, in whole or in part.</a:t>
            </a:r>
          </a:p>
        </p:txBody>
      </p:sp>
      <p:pic>
        <p:nvPicPr>
          <p:cNvPr id="3" name="Picture 2">
            <a:extLst>
              <a:ext uri="{FF2B5EF4-FFF2-40B4-BE49-F238E27FC236}">
                <a16:creationId xmlns:a16="http://schemas.microsoft.com/office/drawing/2014/main" id="{AD8E812A-4A0B-4D95-8D06-2A46A5C372C9}"/>
              </a:ext>
            </a:extLst>
          </p:cNvPr>
          <p:cNvPicPr>
            <a:picLocks noChangeAspect="1"/>
          </p:cNvPicPr>
          <p:nvPr userDrawn="1"/>
        </p:nvPicPr>
        <p:blipFill>
          <a:blip r:embed="rId4"/>
          <a:stretch>
            <a:fillRect/>
          </a:stretch>
        </p:blipFill>
        <p:spPr>
          <a:xfrm>
            <a:off x="325054" y="319170"/>
            <a:ext cx="3346994" cy="4316342"/>
          </a:xfrm>
          <a:prstGeom prst="rect">
            <a:avLst/>
          </a:prstGeom>
        </p:spPr>
      </p:pic>
    </p:spTree>
    <p:extLst>
      <p:ext uri="{BB962C8B-B14F-4D97-AF65-F5344CB8AC3E}">
        <p14:creationId xmlns:p14="http://schemas.microsoft.com/office/powerpoint/2010/main" val="617780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5" hasCustomPrompt="1"/>
          </p:nvPr>
        </p:nvSpPr>
        <p:spPr>
          <a:xfrm>
            <a:off x="743576" y="1289684"/>
            <a:ext cx="10711543" cy="3732692"/>
          </a:xfrm>
        </p:spPr>
        <p:txBody>
          <a:bodyPr>
            <a:noAutofit/>
          </a:bodyPr>
          <a:lstStyle>
            <a:lvl1pPr marL="0" indent="0" algn="l">
              <a:buFont typeface="Arial" panose="020B0604020202020204" pitchFamily="34" charset="0"/>
              <a:buNone/>
              <a:defRPr sz="2400" b="0" i="0" baseline="0">
                <a:solidFill>
                  <a:srgbClr val="000000"/>
                </a:solidFill>
                <a:latin typeface="Arial" charset="0"/>
                <a:ea typeface="Arial" charset="0"/>
                <a:cs typeface="Arial" charset="0"/>
              </a:defRPr>
            </a:lvl1pPr>
            <a:lvl2pPr>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 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035067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s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5" hasCustomPrompt="1"/>
          </p:nvPr>
        </p:nvSpPr>
        <p:spPr>
          <a:xfrm>
            <a:off x="743574" y="1290690"/>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1" name="Text Placeholder 5"/>
          <p:cNvSpPr>
            <a:spLocks noGrp="1"/>
          </p:cNvSpPr>
          <p:nvPr>
            <p:ph type="body" sz="quarter" idx="18" hasCustomPrompt="1"/>
          </p:nvPr>
        </p:nvSpPr>
        <p:spPr>
          <a:xfrm>
            <a:off x="740228" y="1737343"/>
            <a:ext cx="10711543" cy="1462674"/>
          </a:xfrm>
        </p:spPr>
        <p:txBody>
          <a:bodyPr>
            <a:noAutofit/>
          </a:bodyPr>
          <a:lstStyle>
            <a:lvl1pPr marL="342900" indent="-342900" algn="l">
              <a:buFont typeface="Arial" panose="020B0604020202020204" pitchFamily="34" charset="0"/>
              <a:buChar char="•"/>
              <a:defRPr sz="2400" b="0" i="0" baseline="0">
                <a:solidFill>
                  <a:srgbClr val="000000"/>
                </a:solidFill>
                <a:latin typeface="Arial" charset="0"/>
                <a:ea typeface="Arial" charset="0"/>
                <a:cs typeface="Arial" charset="0"/>
              </a:defRPr>
            </a:lvl1pPr>
            <a:lvl2pPr marL="457200" indent="0">
              <a:buClr>
                <a:srgbClr val="000000"/>
              </a:buClr>
              <a:buFont typeface="Arial" panose="020B0604020202020204" pitchFamily="34" charset="0"/>
              <a:buNone/>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Sed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9" name="Text Placeholder 5"/>
          <p:cNvSpPr>
            <a:spLocks noGrp="1"/>
          </p:cNvSpPr>
          <p:nvPr>
            <p:ph type="body" sz="quarter" idx="17" hasCustomPrompt="1"/>
          </p:nvPr>
        </p:nvSpPr>
        <p:spPr>
          <a:xfrm>
            <a:off x="743573" y="3389727"/>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8" name="Text Placeholder 5"/>
          <p:cNvSpPr>
            <a:spLocks noGrp="1"/>
          </p:cNvSpPr>
          <p:nvPr>
            <p:ph type="body" sz="quarter" idx="16" hasCustomPrompt="1"/>
          </p:nvPr>
        </p:nvSpPr>
        <p:spPr>
          <a:xfrm>
            <a:off x="743572" y="3856204"/>
            <a:ext cx="10711543" cy="1462674"/>
          </a:xfrm>
        </p:spPr>
        <p:txBody>
          <a:bodyPr>
            <a:noAutofit/>
          </a:bodyPr>
          <a:lstStyle>
            <a:lvl1pPr marL="0" indent="0" algn="l">
              <a:buNone/>
              <a:defRPr sz="24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12"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9366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Content Placeholder 2"/>
          <p:cNvSpPr>
            <a:spLocks noGrp="1"/>
          </p:cNvSpPr>
          <p:nvPr>
            <p:ph idx="1"/>
          </p:nvPr>
        </p:nvSpPr>
        <p:spPr>
          <a:xfrm>
            <a:off x="743576"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4" name="Text Placeholder 3"/>
          <p:cNvSpPr>
            <a:spLocks noGrp="1"/>
          </p:cNvSpPr>
          <p:nvPr>
            <p:ph type="body" sz="quarter" idx="15" hasCustomPrompt="1"/>
          </p:nvPr>
        </p:nvSpPr>
        <p:spPr>
          <a:xfrm>
            <a:off x="743576" y="2202774"/>
            <a:ext cx="5084468" cy="3953578"/>
          </a:xfrm>
        </p:spPr>
        <p:txBody>
          <a:bodyPr>
            <a:normAutofit/>
          </a:bodyPr>
          <a:lstStyle>
            <a:lvl1pPr marL="0" indent="0">
              <a:buClr>
                <a:srgbClr val="004A78"/>
              </a:buClr>
              <a:buFont typeface="Arial" charset="0"/>
              <a:buNone/>
              <a:defRPr sz="18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vel </a:t>
            </a:r>
            <a:r>
              <a:rPr lang="en-US" dirty="0" err="1"/>
              <a:t>fringilla</a:t>
            </a:r>
            <a:r>
              <a:rPr lang="en-US" dirty="0"/>
              <a:t> </a:t>
            </a:r>
            <a:r>
              <a:rPr lang="en-US" dirty="0" err="1"/>
              <a:t>est</a:t>
            </a:r>
            <a:r>
              <a:rPr lang="en-US" dirty="0"/>
              <a:t> </a:t>
            </a:r>
            <a:r>
              <a:rPr lang="en-US" dirty="0" err="1"/>
              <a:t>ullamcorper</a:t>
            </a:r>
            <a:r>
              <a:rPr lang="en-US" dirty="0"/>
              <a:t>.</a:t>
            </a:r>
          </a:p>
        </p:txBody>
      </p:sp>
      <p:sp>
        <p:nvSpPr>
          <p:cNvPr id="12" name="Content Placeholder 2"/>
          <p:cNvSpPr>
            <a:spLocks noGrp="1"/>
          </p:cNvSpPr>
          <p:nvPr>
            <p:ph idx="20"/>
          </p:nvPr>
        </p:nvSpPr>
        <p:spPr>
          <a:xfrm>
            <a:off x="6370651"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14" name="Text Placeholder 3"/>
          <p:cNvSpPr>
            <a:spLocks noGrp="1"/>
          </p:cNvSpPr>
          <p:nvPr>
            <p:ph type="body" sz="quarter" idx="18" hasCustomPrompt="1"/>
          </p:nvPr>
        </p:nvSpPr>
        <p:spPr>
          <a:xfrm>
            <a:off x="6370651" y="2202774"/>
            <a:ext cx="5084468" cy="3953578"/>
          </a:xfrm>
        </p:spPr>
        <p:txBody>
          <a:bodyPr>
            <a:normAutofit/>
          </a:bodyPr>
          <a:lstStyle>
            <a:lvl1pPr>
              <a:buClr>
                <a:srgbClr val="004A78"/>
              </a:buClr>
              <a:defRPr sz="18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pPr lvl="0"/>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p>
          <a:p>
            <a:pPr lvl="0"/>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a:t>
            </a:r>
            <a:r>
              <a:rPr lang="en-US" dirty="0" err="1"/>
              <a:t>vel</a:t>
            </a:r>
            <a:r>
              <a:rPr lang="en-US" dirty="0"/>
              <a:t> </a:t>
            </a:r>
            <a:r>
              <a:rPr lang="en-US" dirty="0" err="1"/>
              <a:t>fringilla</a:t>
            </a:r>
            <a:r>
              <a:rPr lang="en-US" dirty="0"/>
              <a:t> </a:t>
            </a:r>
            <a:r>
              <a:rPr lang="en-US" dirty="0" err="1"/>
              <a:t>est</a:t>
            </a:r>
            <a:r>
              <a:rPr lang="en-US" dirty="0"/>
              <a:t> </a:t>
            </a:r>
            <a:r>
              <a:rPr lang="en-US" dirty="0" err="1"/>
              <a:t>ullamcorper</a:t>
            </a:r>
            <a:r>
              <a:rPr lang="en-US" dirty="0"/>
              <a:t>.</a:t>
            </a:r>
          </a:p>
        </p:txBody>
      </p:sp>
      <p:sp>
        <p:nvSpPr>
          <p:cNvPr id="8"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59007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4" name="Content Placeholder 2"/>
          <p:cNvSpPr>
            <a:spLocks noGrp="1"/>
          </p:cNvSpPr>
          <p:nvPr>
            <p:ph idx="1"/>
          </p:nvPr>
        </p:nvSpPr>
        <p:spPr>
          <a:xfrm>
            <a:off x="743576"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4" name="Text Placeholder 3"/>
          <p:cNvSpPr>
            <a:spLocks noGrp="1"/>
          </p:cNvSpPr>
          <p:nvPr>
            <p:ph type="body" sz="quarter" idx="15" hasCustomPrompt="1"/>
          </p:nvPr>
        </p:nvSpPr>
        <p:spPr>
          <a:xfrm>
            <a:off x="743576" y="2202774"/>
            <a:ext cx="3300402" cy="3953578"/>
          </a:xfrm>
        </p:spPr>
        <p:txBody>
          <a:bodyPr>
            <a:normAutofit/>
          </a:bodyPr>
          <a:lstStyle>
            <a:lvl1pPr marL="0" indent="0">
              <a:buClr>
                <a:srgbClr val="004A78"/>
              </a:buClr>
              <a:buFont typeface="Arial" panose="020B0604020202020204" pitchFamily="34" charset="0"/>
              <a:buNone/>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9" name="Content Placeholder 2"/>
          <p:cNvSpPr>
            <a:spLocks noGrp="1"/>
          </p:cNvSpPr>
          <p:nvPr>
            <p:ph idx="22"/>
          </p:nvPr>
        </p:nvSpPr>
        <p:spPr>
          <a:xfrm>
            <a:off x="4445799"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16" name="Text Placeholder 3"/>
          <p:cNvSpPr>
            <a:spLocks noGrp="1"/>
          </p:cNvSpPr>
          <p:nvPr>
            <p:ph type="body" sz="quarter" idx="18" hasCustomPrompt="1"/>
          </p:nvPr>
        </p:nvSpPr>
        <p:spPr>
          <a:xfrm>
            <a:off x="4445799"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23" name="Content Placeholder 2"/>
          <p:cNvSpPr>
            <a:spLocks noGrp="1"/>
          </p:cNvSpPr>
          <p:nvPr>
            <p:ph idx="23"/>
          </p:nvPr>
        </p:nvSpPr>
        <p:spPr>
          <a:xfrm>
            <a:off x="8145953"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20" name="Text Placeholder 3"/>
          <p:cNvSpPr>
            <a:spLocks noGrp="1"/>
          </p:cNvSpPr>
          <p:nvPr>
            <p:ph type="body" sz="quarter" idx="20" hasCustomPrompt="1"/>
          </p:nvPr>
        </p:nvSpPr>
        <p:spPr>
          <a:xfrm>
            <a:off x="8154717"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0"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377184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Text Placeholder 1"/>
          <p:cNvSpPr>
            <a:spLocks noGrp="1"/>
          </p:cNvSpPr>
          <p:nvPr>
            <p:ph type="body" sz="quarter" idx="15" hasCustomPrompt="1"/>
          </p:nvPr>
        </p:nvSpPr>
        <p:spPr>
          <a:xfrm>
            <a:off x="743576" y="1289684"/>
            <a:ext cx="10711543" cy="2750053"/>
          </a:xfrm>
        </p:spPr>
        <p:txBody>
          <a:bodyPr>
            <a:noAutofit/>
          </a:bodyPr>
          <a:lstStyle>
            <a:lvl1pPr marL="0" indent="0" algn="l">
              <a:buFont typeface="Arial" panose="020B0604020202020204" pitchFamily="34" charset="0"/>
              <a:buNone/>
              <a:defRPr sz="2400" b="0" i="0" baseline="0">
                <a:solidFill>
                  <a:srgbClr val="000000"/>
                </a:solidFill>
                <a:latin typeface="Arial" charset="0"/>
                <a:ea typeface="Arial" charset="0"/>
                <a:cs typeface="Arial" charset="0"/>
              </a:defRPr>
            </a:lvl1pPr>
            <a:lvl2pPr marL="457200" indent="0">
              <a:buFont typeface="Arial" panose="020B0604020202020204" pitchFamily="34" charset="0"/>
              <a:buNone/>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 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Text Placeholder 2"/>
          <p:cNvSpPr>
            <a:spLocks noGrp="1"/>
          </p:cNvSpPr>
          <p:nvPr>
            <p:ph type="body" sz="quarter" idx="16" hasCustomPrompt="1"/>
          </p:nvPr>
        </p:nvSpPr>
        <p:spPr>
          <a:xfrm>
            <a:off x="740228" y="4846655"/>
            <a:ext cx="10711543" cy="825500"/>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8"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474805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and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0"/>
          </p:nvPr>
        </p:nvSpPr>
        <p:spPr>
          <a:xfrm>
            <a:off x="733118" y="1619557"/>
            <a:ext cx="6477000" cy="4259263"/>
          </a:xfrm>
        </p:spPr>
        <p:txBody>
          <a:bodyPr/>
          <a:lstStyle/>
          <a:p>
            <a:r>
              <a:rPr lang="en-US"/>
              <a:t>Click icon to add picture</a:t>
            </a:r>
          </a:p>
        </p:txBody>
      </p:sp>
      <p:sp>
        <p:nvSpPr>
          <p:cNvPr id="10" name="Text Placeholder 9"/>
          <p:cNvSpPr>
            <a:spLocks noGrp="1"/>
          </p:cNvSpPr>
          <p:nvPr>
            <p:ph type="body" sz="quarter" idx="11" hasCustomPrompt="1"/>
          </p:nvPr>
        </p:nvSpPr>
        <p:spPr>
          <a:xfrm>
            <a:off x="7478972" y="4070657"/>
            <a:ext cx="3976406" cy="1808163"/>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8"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119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67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en-US" dirty="0"/>
              <a:t>Click to edit Master text styles</a:t>
            </a:r>
          </a:p>
        </p:txBody>
      </p:sp>
      <p:pic>
        <p:nvPicPr>
          <p:cNvPr id="7" name="Picture 6"/>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476843" y="6356350"/>
            <a:ext cx="157956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3"/>
          </p:nvPr>
        </p:nvSpPr>
        <p:spPr>
          <a:xfrm>
            <a:off x="2934268"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rgbClr val="006298"/>
                </a:solidFill>
                <a:latin typeface="arial" charset="0"/>
              </a:defRPr>
            </a:lvl1pPr>
          </a:lstStyle>
          <a:p>
            <a:r>
              <a:rPr lang="en-US" dirty="0"/>
              <a:t>Carey/</a:t>
            </a:r>
            <a:r>
              <a:rPr lang="en-US" dirty="0" err="1"/>
              <a:t>Vodnik</a:t>
            </a:r>
            <a:r>
              <a:rPr lang="en-US" dirty="0"/>
              <a:t>, </a:t>
            </a:r>
            <a:r>
              <a:rPr lang="en-US" i="1" dirty="0"/>
              <a:t>JavaScript for Web Warriors</a:t>
            </a:r>
            <a:r>
              <a:rPr lang="en-US" dirty="0"/>
              <a:t>, 7th Edition. © 2022 Cengage. All Rights Reserved. May not be scanned, copied or duplicated, or posted to a publicly accessible website, in whole or in part.</a:t>
            </a:r>
          </a:p>
        </p:txBody>
      </p:sp>
    </p:spTree>
  </p:cSld>
  <p:clrMap bg1="lt1" tx1="dk1" bg2="lt2" tx2="dk2" accent1="accent1" accent2="accent2" accent3="accent3" accent4="accent4" accent5="accent5" accent6="accent6" hlink="hlink" folHlink="folHlink"/>
  <p:sldLayoutIdLst>
    <p:sldLayoutId id="2147483712" r:id="rId1"/>
    <p:sldLayoutId id="2147483721" r:id="rId2"/>
    <p:sldLayoutId id="2147483722" r:id="rId3"/>
    <p:sldLayoutId id="2147483714" r:id="rId4"/>
    <p:sldLayoutId id="2147483718" r:id="rId5"/>
    <p:sldLayoutId id="2147483715" r:id="rId6"/>
    <p:sldLayoutId id="2147483716" r:id="rId7"/>
    <p:sldLayoutId id="2147483719" r:id="rId8"/>
    <p:sldLayoutId id="2147483720" r:id="rId9"/>
    <p:sldLayoutId id="2147483723" r:id="rId10"/>
    <p:sldLayoutId id="2147483724" r:id="rId11"/>
    <p:sldLayoutId id="2147483713" r:id="rId12"/>
    <p:sldLayoutId id="2147483717" r:id="rId13"/>
  </p:sldLayoutIdLst>
  <p:hf sldNum="0" hdr="0" ftr="0" dt="0"/>
  <p:txStyles>
    <p:titleStyle>
      <a:lvl1pPr algn="ctr" rtl="0" eaLnBrk="1" fontAlgn="base" hangingPunct="1">
        <a:lnSpc>
          <a:spcPct val="90000"/>
        </a:lnSpc>
        <a:spcBef>
          <a:spcPct val="0"/>
        </a:spcBef>
        <a:spcAft>
          <a:spcPct val="0"/>
        </a:spcAft>
        <a:defRPr sz="3400" b="1" i="0" kern="1200" baseline="0">
          <a:solidFill>
            <a:srgbClr val="004A78"/>
          </a:solidFill>
          <a:latin typeface="Arial" charset="0"/>
          <a:ea typeface="Arial" charset="0"/>
          <a:cs typeface="Arial" charset="0"/>
        </a:defRPr>
      </a:lvl1pPr>
      <a:lvl2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2pPr>
      <a:lvl3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3pPr>
      <a:lvl4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4pPr>
      <a:lvl5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5pPr>
      <a:lvl6pPr marL="4572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6pPr>
      <a:lvl7pPr marL="9144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7pPr>
      <a:lvl8pPr marL="13716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8pPr>
      <a:lvl9pPr marL="18288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9pPr>
    </p:titleStyle>
    <p:bodyStyle>
      <a:lvl1pPr marL="0" indent="0" algn="l" rtl="0" eaLnBrk="1" fontAlgn="base" hangingPunct="1">
        <a:lnSpc>
          <a:spcPct val="90000"/>
        </a:lnSpc>
        <a:spcBef>
          <a:spcPts val="1000"/>
        </a:spcBef>
        <a:spcAft>
          <a:spcPct val="0"/>
        </a:spcAft>
        <a:buFont typeface="Arial" charset="0"/>
        <a:buNone/>
        <a:defRPr sz="2800" kern="1200" baseline="0">
          <a:solidFill>
            <a:srgbClr val="000000"/>
          </a:solidFill>
          <a:latin typeface="Arial" charset="0"/>
          <a:ea typeface="Arial" charset="0"/>
          <a:cs typeface="Arial" charset="0"/>
        </a:defRPr>
      </a:lvl1pPr>
      <a:lvl2pPr marL="685800" indent="-228600" algn="l" rtl="0" eaLnBrk="1" fontAlgn="base" hangingPunct="1">
        <a:lnSpc>
          <a:spcPct val="90000"/>
        </a:lnSpc>
        <a:spcBef>
          <a:spcPts val="500"/>
        </a:spcBef>
        <a:spcAft>
          <a:spcPct val="0"/>
        </a:spcAft>
        <a:buFont typeface="Arial" charset="0"/>
        <a:buChar char="•"/>
        <a:defRPr sz="2400" kern="1200" baseline="0">
          <a:solidFill>
            <a:srgbClr val="004A78"/>
          </a:solidFill>
          <a:latin typeface="Arial" charset="0"/>
          <a:ea typeface="Arial" charset="0"/>
          <a:cs typeface="Arial" charset="0"/>
        </a:defRPr>
      </a:lvl2pPr>
      <a:lvl3pPr marL="1143000" indent="-228600" algn="l" rtl="0" eaLnBrk="1" fontAlgn="base" hangingPunct="1">
        <a:lnSpc>
          <a:spcPct val="90000"/>
        </a:lnSpc>
        <a:spcBef>
          <a:spcPts val="500"/>
        </a:spcBef>
        <a:spcAft>
          <a:spcPct val="0"/>
        </a:spcAft>
        <a:buFont typeface="Arial" charset="0"/>
        <a:buChar char="•"/>
        <a:defRPr sz="2000" kern="1200" baseline="0">
          <a:solidFill>
            <a:srgbClr val="004A78"/>
          </a:solidFill>
          <a:latin typeface="Arial" charset="0"/>
          <a:ea typeface="Arial" charset="0"/>
          <a:cs typeface="Arial" charset="0"/>
        </a:defRPr>
      </a:lvl3pPr>
      <a:lvl4pPr marL="16002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4pPr>
      <a:lvl5pPr marL="20574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123382" y="2663874"/>
            <a:ext cx="6402684" cy="672105"/>
          </a:xfrm>
        </p:spPr>
        <p:txBody>
          <a:bodyPr/>
          <a:lstStyle/>
          <a:p>
            <a:r>
              <a:rPr lang="en-US" dirty="0"/>
              <a:t>JavaScript for Web Warriors, 7e</a:t>
            </a:r>
            <a:br>
              <a:rPr lang="en-US" dirty="0"/>
            </a:br>
            <a:br>
              <a:rPr lang="en-US" dirty="0"/>
            </a:br>
            <a:r>
              <a:rPr kumimoji="0" lang="en-US" sz="3400" b="1" i="0" u="none" strike="noStrike" kern="1200" cap="none" spc="0" normalizeH="0" baseline="0" noProof="0" dirty="0">
                <a:ln>
                  <a:noFill/>
                </a:ln>
                <a:solidFill>
                  <a:srgbClr val="FFFFFF"/>
                </a:solidFill>
                <a:effectLst/>
                <a:uLnTx/>
                <a:uFillTx/>
                <a:latin typeface="Arial" charset="0"/>
                <a:cs typeface="Arial" charset="0"/>
              </a:rPr>
              <a:t>Chapter 11: Managing Data Requests with AJAX and Fetch</a:t>
            </a:r>
            <a:endParaRPr lang="en-US" dirty="0"/>
          </a:p>
        </p:txBody>
      </p:sp>
      <p:sp>
        <p:nvSpPr>
          <p:cNvPr id="8" name="Footer Placeholder 7"/>
          <p:cNvSpPr>
            <a:spLocks noGrp="1"/>
          </p:cNvSpPr>
          <p:nvPr>
            <p:ph type="ftr" sz="quarter" idx="3"/>
          </p:nvPr>
        </p:nvSpPr>
        <p:spPr/>
        <p:txBody>
          <a:bodyPr/>
          <a:lstStyle/>
          <a:p>
            <a:r>
              <a:rPr lang="en-US" dirty="0"/>
              <a:t>Carey/Vodnik</a:t>
            </a:r>
            <a:r>
              <a:rPr lang="en-US" i="1" dirty="0"/>
              <a:t>, JavaScript for Web Warriors,</a:t>
            </a:r>
            <a:r>
              <a:rPr lang="en-US" dirty="0"/>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6070594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812AF-FF35-4B48-AC80-FBBA85DDAA06}"/>
              </a:ext>
            </a:extLst>
          </p:cNvPr>
          <p:cNvSpPr>
            <a:spLocks noGrp="1"/>
          </p:cNvSpPr>
          <p:nvPr>
            <p:ph type="title"/>
          </p:nvPr>
        </p:nvSpPr>
        <p:spPr/>
        <p:txBody>
          <a:bodyPr/>
          <a:lstStyle/>
          <a:p>
            <a:r>
              <a:rPr lang="en-US" dirty="0"/>
              <a:t>Introducing AJAX (1 of 9)</a:t>
            </a:r>
          </a:p>
        </p:txBody>
      </p:sp>
      <p:sp>
        <p:nvSpPr>
          <p:cNvPr id="3" name="Text Placeholder 2">
            <a:extLst>
              <a:ext uri="{FF2B5EF4-FFF2-40B4-BE49-F238E27FC236}">
                <a16:creationId xmlns:a16="http://schemas.microsoft.com/office/drawing/2014/main" id="{6B065611-D5AF-E546-B603-571EA4907947}"/>
              </a:ext>
            </a:extLst>
          </p:cNvPr>
          <p:cNvSpPr>
            <a:spLocks noGrp="1"/>
          </p:cNvSpPr>
          <p:nvPr>
            <p:ph type="body" sz="quarter" idx="17"/>
          </p:nvPr>
        </p:nvSpPr>
        <p:spPr/>
        <p:txBody>
          <a:bodyPr/>
          <a:lstStyle/>
          <a:p>
            <a:r>
              <a:rPr lang="en-US" b="1" dirty="0">
                <a:solidFill>
                  <a:srgbClr val="004A78"/>
                </a:solidFill>
              </a:rPr>
              <a:t>AJAX (Asynchronous JavaScript and XML)</a:t>
            </a:r>
            <a:r>
              <a:rPr lang="en-US" dirty="0"/>
              <a:t>: the technology for sending and receiving messages between the client and the server, which is based on the following three foundations:</a:t>
            </a:r>
          </a:p>
          <a:p>
            <a:pPr lvl="1"/>
            <a:r>
              <a:rPr lang="en-US" dirty="0"/>
              <a:t>Asynchronous responses managed in separate data streams</a:t>
            </a:r>
          </a:p>
          <a:p>
            <a:pPr lvl="1"/>
            <a:r>
              <a:rPr lang="en-US" dirty="0"/>
              <a:t>JavaScript as the only client-side programming language</a:t>
            </a:r>
          </a:p>
          <a:p>
            <a:pPr lvl="1"/>
            <a:r>
              <a:rPr lang="en-US" dirty="0"/>
              <a:t>XML as the data storage medium</a:t>
            </a:r>
          </a:p>
          <a:p>
            <a:r>
              <a:rPr lang="en-US" dirty="0"/>
              <a:t>Changes to AJAX since it was introduced by Jesse James Garrett in 2005:</a:t>
            </a:r>
          </a:p>
          <a:p>
            <a:pPr lvl="1"/>
            <a:r>
              <a:rPr lang="en-US" dirty="0"/>
              <a:t>JSON has replaced XML as the preferred language of data exchange</a:t>
            </a:r>
          </a:p>
          <a:p>
            <a:pPr lvl="1"/>
            <a:r>
              <a:rPr lang="en-US" dirty="0"/>
              <a:t>Better tools to manage server requests are available</a:t>
            </a:r>
          </a:p>
          <a:p>
            <a:r>
              <a:rPr lang="en-US" dirty="0"/>
              <a:t>The </a:t>
            </a:r>
            <a:r>
              <a:rPr lang="en-US" b="1" dirty="0" err="1">
                <a:solidFill>
                  <a:srgbClr val="004A78"/>
                </a:solidFill>
                <a:latin typeface="Courier New" panose="02070309020205020404" pitchFamily="49" charset="0"/>
                <a:cs typeface="Courier New" panose="02070309020205020404" pitchFamily="49" charset="0"/>
              </a:rPr>
              <a:t>XMLHttpRequest</a:t>
            </a:r>
            <a:r>
              <a:rPr lang="en-US" b="1" dirty="0">
                <a:solidFill>
                  <a:srgbClr val="004A78"/>
                </a:solidFill>
              </a:rPr>
              <a:t> (XHR) object</a:t>
            </a:r>
          </a:p>
          <a:p>
            <a:pPr lvl="1"/>
            <a:r>
              <a:rPr lang="en-US" dirty="0"/>
              <a:t>Object that AJAX is built upon</a:t>
            </a:r>
          </a:p>
          <a:p>
            <a:pPr lvl="1"/>
            <a:r>
              <a:rPr lang="en-US" dirty="0"/>
              <a:t>Used to send asynchronous requests from the client to the server over HTTP</a:t>
            </a:r>
          </a:p>
        </p:txBody>
      </p:sp>
    </p:spTree>
    <p:extLst>
      <p:ext uri="{BB962C8B-B14F-4D97-AF65-F5344CB8AC3E}">
        <p14:creationId xmlns:p14="http://schemas.microsoft.com/office/powerpoint/2010/main" val="577215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67581-16D4-1848-9588-89A51E73EBB6}"/>
              </a:ext>
            </a:extLst>
          </p:cNvPr>
          <p:cNvSpPr>
            <a:spLocks noGrp="1"/>
          </p:cNvSpPr>
          <p:nvPr>
            <p:ph type="title"/>
          </p:nvPr>
        </p:nvSpPr>
        <p:spPr/>
        <p:txBody>
          <a:bodyPr/>
          <a:lstStyle/>
          <a:p>
            <a:r>
              <a:rPr lang="en-US" dirty="0"/>
              <a:t>Introducing AJAX (2 of 9)</a:t>
            </a:r>
          </a:p>
        </p:txBody>
      </p:sp>
      <p:sp>
        <p:nvSpPr>
          <p:cNvPr id="3" name="Text Placeholder 2">
            <a:extLst>
              <a:ext uri="{FF2B5EF4-FFF2-40B4-BE49-F238E27FC236}">
                <a16:creationId xmlns:a16="http://schemas.microsoft.com/office/drawing/2014/main" id="{3FB6B4A8-F06F-1D41-A489-5D5CB9F2A42F}"/>
              </a:ext>
            </a:extLst>
          </p:cNvPr>
          <p:cNvSpPr>
            <a:spLocks noGrp="1"/>
          </p:cNvSpPr>
          <p:nvPr>
            <p:ph type="body" sz="quarter" idx="17"/>
          </p:nvPr>
        </p:nvSpPr>
        <p:spPr/>
        <p:txBody>
          <a:bodyPr>
            <a:normAutofit lnSpcReduction="10000"/>
          </a:bodyPr>
          <a:lstStyle/>
          <a:p>
            <a:r>
              <a:rPr lang="en-US" dirty="0"/>
              <a:t>The </a:t>
            </a:r>
            <a:r>
              <a:rPr lang="en-US" dirty="0" err="1">
                <a:latin typeface="Courier New" panose="02070309020205020404" pitchFamily="49" charset="0"/>
                <a:cs typeface="Courier New" panose="02070309020205020404" pitchFamily="49" charset="0"/>
              </a:rPr>
              <a:t>XMLHttpRequest</a:t>
            </a:r>
            <a:r>
              <a:rPr lang="en-US" dirty="0"/>
              <a:t> (XHR) object (continued)</a:t>
            </a:r>
          </a:p>
          <a:p>
            <a:pPr lvl="1"/>
            <a:r>
              <a:rPr lang="en-US" dirty="0"/>
              <a:t>Syntax for instantiating a request object, where </a:t>
            </a:r>
            <a:r>
              <a:rPr lang="en-US" i="1" dirty="0" err="1">
                <a:latin typeface="Courier New" panose="02070309020205020404" pitchFamily="49" charset="0"/>
                <a:cs typeface="Courier New" panose="02070309020205020404" pitchFamily="49" charset="0"/>
              </a:rPr>
              <a:t>xhr</a:t>
            </a:r>
            <a:r>
              <a:rPr lang="en-US" dirty="0"/>
              <a:t> is the variable that stores it:</a:t>
            </a:r>
            <a:br>
              <a:rPr lang="en-US" dirty="0"/>
            </a:br>
            <a:r>
              <a:rPr lang="en-US" dirty="0">
                <a:latin typeface="Courier New" panose="02070309020205020404" pitchFamily="49" charset="0"/>
                <a:cs typeface="Courier New" panose="02070309020205020404" pitchFamily="49" charset="0"/>
              </a:rPr>
              <a:t>let </a:t>
            </a:r>
            <a:r>
              <a:rPr lang="en-US" i="1" dirty="0" err="1">
                <a:latin typeface="Courier New" panose="02070309020205020404" pitchFamily="49" charset="0"/>
                <a:cs typeface="Courier New" panose="02070309020205020404" pitchFamily="49" charset="0"/>
              </a:rPr>
              <a:t>xhr</a:t>
            </a:r>
            <a:r>
              <a:rPr lang="en-US" dirty="0">
                <a:latin typeface="Courier New" panose="02070309020205020404" pitchFamily="49" charset="0"/>
                <a:cs typeface="Courier New" panose="02070309020205020404" pitchFamily="49" charset="0"/>
              </a:rPr>
              <a:t> = new </a:t>
            </a:r>
            <a:r>
              <a:rPr lang="en-US" dirty="0" err="1">
                <a:latin typeface="Courier New" panose="02070309020205020404" pitchFamily="49" charset="0"/>
                <a:cs typeface="Courier New" panose="02070309020205020404" pitchFamily="49" charset="0"/>
              </a:rPr>
              <a:t>XMLHttpRequest</a:t>
            </a:r>
            <a:r>
              <a:rPr lang="en-US" dirty="0">
                <a:latin typeface="Courier New" panose="02070309020205020404" pitchFamily="49" charset="0"/>
                <a:cs typeface="Courier New" panose="02070309020205020404" pitchFamily="49" charset="0"/>
              </a:rPr>
              <a:t>()</a:t>
            </a:r>
          </a:p>
          <a:p>
            <a:pPr lvl="1"/>
            <a:r>
              <a:rPr lang="en-US" dirty="0"/>
              <a:t>Requests are defined using the </a:t>
            </a:r>
            <a:r>
              <a:rPr lang="en-US" dirty="0">
                <a:latin typeface="Courier New" panose="02070309020205020404" pitchFamily="49" charset="0"/>
                <a:cs typeface="Courier New" panose="02070309020205020404" pitchFamily="49" charset="0"/>
              </a:rPr>
              <a:t>open()</a:t>
            </a:r>
            <a:r>
              <a:rPr lang="en-US" dirty="0"/>
              <a:t> method and sent using the </a:t>
            </a:r>
            <a:r>
              <a:rPr lang="en-US" dirty="0">
                <a:latin typeface="Courier New" panose="02070309020205020404" pitchFamily="49" charset="0"/>
                <a:cs typeface="Courier New" panose="02070309020205020404" pitchFamily="49" charset="0"/>
              </a:rPr>
              <a:t>send()</a:t>
            </a:r>
            <a:r>
              <a:rPr lang="en-US" dirty="0"/>
              <a:t> method</a:t>
            </a:r>
          </a:p>
          <a:p>
            <a:pPr lvl="2"/>
            <a:r>
              <a:rPr lang="en-US" i="1" dirty="0" err="1">
                <a:latin typeface="Courier New" panose="02070309020205020404" pitchFamily="49" charset="0"/>
                <a:cs typeface="Courier New" panose="02070309020205020404" pitchFamily="49" charset="0"/>
              </a:rPr>
              <a:t>xhr</a:t>
            </a:r>
            <a:r>
              <a:rPr lang="en-US" dirty="0" err="1">
                <a:latin typeface="Courier New" panose="02070309020205020404" pitchFamily="49" charset="0"/>
                <a:cs typeface="Courier New" panose="02070309020205020404" pitchFamily="49" charset="0"/>
              </a:rPr>
              <a:t>.open</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method</a:t>
            </a:r>
            <a:r>
              <a:rPr lang="en-US" dirty="0">
                <a:latin typeface="Courier New" panose="02070309020205020404" pitchFamily="49" charset="0"/>
                <a:cs typeface="Courier New" panose="02070309020205020404" pitchFamily="49" charset="0"/>
              </a:rPr>
              <a:t>, </a:t>
            </a:r>
            <a:r>
              <a:rPr lang="en-US" i="1" dirty="0" err="1">
                <a:latin typeface="Courier New" panose="02070309020205020404" pitchFamily="49" charset="0"/>
                <a:cs typeface="Courier New" panose="02070309020205020404" pitchFamily="49" charset="0"/>
              </a:rPr>
              <a:t>url</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async</a:t>
            </a:r>
            <a:r>
              <a:rPr lang="en-US" dirty="0">
                <a:latin typeface="Courier New" panose="02070309020205020404" pitchFamily="49" charset="0"/>
                <a:cs typeface="Courier New" panose="02070309020205020404" pitchFamily="49" charset="0"/>
              </a:rPr>
              <a:t>)</a:t>
            </a:r>
            <a:r>
              <a:rPr lang="en-US" dirty="0"/>
              <a:t>: method that specifies the type of request, where </a:t>
            </a:r>
            <a:r>
              <a:rPr lang="en-US" i="1" dirty="0">
                <a:latin typeface="Courier New" panose="02070309020205020404" pitchFamily="49" charset="0"/>
                <a:cs typeface="Courier New" panose="02070309020205020404" pitchFamily="49" charset="0"/>
              </a:rPr>
              <a:t>method</a:t>
            </a:r>
            <a:r>
              <a:rPr lang="en-US" dirty="0"/>
              <a:t> is either </a:t>
            </a:r>
            <a:r>
              <a:rPr lang="en-US" dirty="0">
                <a:latin typeface="Courier New" panose="02070309020205020404" pitchFamily="49" charset="0"/>
                <a:cs typeface="Courier New" panose="02070309020205020404" pitchFamily="49" charset="0"/>
              </a:rPr>
              <a:t>GET</a:t>
            </a:r>
            <a:r>
              <a:rPr lang="en-US" dirty="0"/>
              <a:t> or </a:t>
            </a:r>
            <a:r>
              <a:rPr lang="en-US" dirty="0">
                <a:latin typeface="Courier New" panose="02070309020205020404" pitchFamily="49" charset="0"/>
                <a:cs typeface="Courier New" panose="02070309020205020404" pitchFamily="49" charset="0"/>
              </a:rPr>
              <a:t>POST</a:t>
            </a:r>
            <a:r>
              <a:rPr lang="en-US" dirty="0"/>
              <a:t>, </a:t>
            </a:r>
            <a:r>
              <a:rPr lang="en-US" i="1" dirty="0" err="1">
                <a:latin typeface="Courier New" panose="02070309020205020404" pitchFamily="49" charset="0"/>
                <a:cs typeface="Courier New" panose="02070309020205020404" pitchFamily="49" charset="0"/>
              </a:rPr>
              <a:t>url</a:t>
            </a:r>
            <a:r>
              <a:rPr lang="en-US" dirty="0"/>
              <a:t> is the location of requested resource, and </a:t>
            </a:r>
            <a:r>
              <a:rPr lang="en-US" i="1" dirty="0">
                <a:latin typeface="Courier New" panose="02070309020205020404" pitchFamily="49" charset="0"/>
                <a:cs typeface="Courier New" panose="02070309020205020404" pitchFamily="49" charset="0"/>
              </a:rPr>
              <a:t>async</a:t>
            </a:r>
            <a:r>
              <a:rPr lang="en-US" dirty="0"/>
              <a:t> is </a:t>
            </a:r>
            <a:r>
              <a:rPr lang="en-US" dirty="0">
                <a:latin typeface="Courier New" panose="02070309020205020404" pitchFamily="49" charset="0"/>
                <a:cs typeface="Courier New" panose="02070309020205020404" pitchFamily="49" charset="0"/>
              </a:rPr>
              <a:t>true</a:t>
            </a:r>
            <a:r>
              <a:rPr lang="en-US" dirty="0"/>
              <a:t> to set up an asynchronous request or </a:t>
            </a:r>
            <a:r>
              <a:rPr lang="en-US" dirty="0">
                <a:latin typeface="Courier New" panose="02070309020205020404" pitchFamily="49" charset="0"/>
                <a:cs typeface="Courier New" panose="02070309020205020404" pitchFamily="49" charset="0"/>
              </a:rPr>
              <a:t>false</a:t>
            </a:r>
            <a:r>
              <a:rPr lang="en-US" dirty="0"/>
              <a:t> to set up a synchronous request</a:t>
            </a:r>
          </a:p>
          <a:p>
            <a:pPr lvl="2"/>
            <a:r>
              <a:rPr lang="en-US" i="1" dirty="0" err="1">
                <a:latin typeface="Courier New" panose="02070309020205020404" pitchFamily="49" charset="0"/>
                <a:cs typeface="Courier New" panose="02070309020205020404" pitchFamily="49" charset="0"/>
              </a:rPr>
              <a:t>xhr</a:t>
            </a:r>
            <a:r>
              <a:rPr lang="en-US" dirty="0" err="1">
                <a:latin typeface="Courier New" panose="02070309020205020404" pitchFamily="49" charset="0"/>
                <a:cs typeface="Courier New" panose="02070309020205020404" pitchFamily="49" charset="0"/>
              </a:rPr>
              <a:t>.send</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content</a:t>
            </a:r>
            <a:r>
              <a:rPr lang="en-US" dirty="0">
                <a:latin typeface="Courier New" panose="02070309020205020404" pitchFamily="49" charset="0"/>
                <a:cs typeface="Courier New" panose="02070309020205020404" pitchFamily="49" charset="0"/>
              </a:rPr>
              <a:t>)</a:t>
            </a:r>
            <a:r>
              <a:rPr lang="en-US" dirty="0"/>
              <a:t>: method that submits a request using the information specified in the </a:t>
            </a:r>
            <a:r>
              <a:rPr lang="en-US" dirty="0">
                <a:latin typeface="Courier New" panose="02070309020205020404" pitchFamily="49" charset="0"/>
                <a:cs typeface="Courier New" panose="02070309020205020404" pitchFamily="49" charset="0"/>
              </a:rPr>
              <a:t>open()</a:t>
            </a:r>
            <a:r>
              <a:rPr lang="en-US" dirty="0"/>
              <a:t> method; the optional </a:t>
            </a:r>
            <a:r>
              <a:rPr lang="en-US" i="1" dirty="0">
                <a:latin typeface="Courier New" panose="02070309020205020404" pitchFamily="49" charset="0"/>
                <a:cs typeface="Courier New" panose="02070309020205020404" pitchFamily="49" charset="0"/>
              </a:rPr>
              <a:t>content</a:t>
            </a:r>
            <a:r>
              <a:rPr lang="en-US" dirty="0"/>
              <a:t> argument provides the message body (used only with POST requests)</a:t>
            </a:r>
          </a:p>
          <a:p>
            <a:pPr lvl="1"/>
            <a:r>
              <a:rPr lang="en-US" dirty="0"/>
              <a:t>Sample GET request definition, showing request data appended to the URL as a query string:</a:t>
            </a:r>
            <a:br>
              <a:rPr lang="en-US" dirty="0"/>
            </a:br>
            <a:r>
              <a:rPr lang="en-US" dirty="0">
                <a:latin typeface="Courier New" panose="02070309020205020404" pitchFamily="49" charset="0"/>
                <a:cs typeface="Courier New" panose="02070309020205020404" pitchFamily="49" charset="0"/>
              </a:rPr>
              <a:t>let </a:t>
            </a:r>
            <a:r>
              <a:rPr lang="en-US" dirty="0" err="1">
                <a:latin typeface="Courier New" panose="02070309020205020404" pitchFamily="49" charset="0"/>
                <a:cs typeface="Courier New" panose="02070309020205020404" pitchFamily="49" charset="0"/>
              </a:rPr>
              <a:t>xhr</a:t>
            </a:r>
            <a:r>
              <a:rPr lang="en-US" dirty="0">
                <a:latin typeface="Courier New" panose="02070309020205020404" pitchFamily="49" charset="0"/>
                <a:cs typeface="Courier New" panose="02070309020205020404" pitchFamily="49" charset="0"/>
              </a:rPr>
              <a:t> = new </a:t>
            </a:r>
            <a:r>
              <a:rPr lang="en-US" dirty="0" err="1">
                <a:latin typeface="Courier New" panose="02070309020205020404" pitchFamily="49" charset="0"/>
                <a:cs typeface="Courier New" panose="02070309020205020404" pitchFamily="49" charset="0"/>
              </a:rPr>
              <a:t>XMLHttpRequest</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xhr.open</a:t>
            </a:r>
            <a:r>
              <a:rPr lang="en-US" dirty="0">
                <a:latin typeface="Courier New" panose="02070309020205020404" pitchFamily="49" charset="0"/>
                <a:cs typeface="Courier New" panose="02070309020205020404" pitchFamily="49" charset="0"/>
              </a:rPr>
              <a:t>("get", "</a:t>
            </a:r>
            <a:r>
              <a:rPr lang="en-US" dirty="0" err="1">
                <a:latin typeface="Courier New" panose="02070309020205020404" pitchFamily="49" charset="0"/>
                <a:cs typeface="Courier New" panose="02070309020205020404" pitchFamily="49" charset="0"/>
              </a:rPr>
              <a:t>submit.pl&amp;id</a:t>
            </a:r>
            <a:r>
              <a:rPr lang="en-US" dirty="0">
                <a:latin typeface="Courier New" panose="02070309020205020404" pitchFamily="49" charset="0"/>
                <a:cs typeface="Courier New" panose="02070309020205020404" pitchFamily="49" charset="0"/>
              </a:rPr>
              <a:t>=41088")</a:t>
            </a:r>
          </a:p>
        </p:txBody>
      </p:sp>
    </p:spTree>
    <p:extLst>
      <p:ext uri="{BB962C8B-B14F-4D97-AF65-F5344CB8AC3E}">
        <p14:creationId xmlns:p14="http://schemas.microsoft.com/office/powerpoint/2010/main" val="4112479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28DCD-09DC-8F4D-A0E0-87A702030951}"/>
              </a:ext>
            </a:extLst>
          </p:cNvPr>
          <p:cNvSpPr>
            <a:spLocks noGrp="1"/>
          </p:cNvSpPr>
          <p:nvPr>
            <p:ph type="title"/>
          </p:nvPr>
        </p:nvSpPr>
        <p:spPr/>
        <p:txBody>
          <a:bodyPr/>
          <a:lstStyle/>
          <a:p>
            <a:r>
              <a:rPr lang="en-US" dirty="0"/>
              <a:t>Introducing AJAX (3 of 9)</a:t>
            </a:r>
          </a:p>
        </p:txBody>
      </p:sp>
      <p:sp>
        <p:nvSpPr>
          <p:cNvPr id="3" name="Text Placeholder 2">
            <a:extLst>
              <a:ext uri="{FF2B5EF4-FFF2-40B4-BE49-F238E27FC236}">
                <a16:creationId xmlns:a16="http://schemas.microsoft.com/office/drawing/2014/main" id="{4AF79FC3-6CAA-BD4D-A657-CEA8357C4591}"/>
              </a:ext>
            </a:extLst>
          </p:cNvPr>
          <p:cNvSpPr>
            <a:spLocks noGrp="1"/>
          </p:cNvSpPr>
          <p:nvPr>
            <p:ph type="body" sz="quarter" idx="17"/>
          </p:nvPr>
        </p:nvSpPr>
        <p:spPr/>
        <p:txBody>
          <a:bodyPr/>
          <a:lstStyle/>
          <a:p>
            <a:r>
              <a:rPr lang="en-US" dirty="0"/>
              <a:t>The </a:t>
            </a:r>
            <a:r>
              <a:rPr lang="en-US" dirty="0" err="1">
                <a:latin typeface="Courier New" panose="02070309020205020404" pitchFamily="49" charset="0"/>
                <a:cs typeface="Courier New" panose="02070309020205020404" pitchFamily="49" charset="0"/>
              </a:rPr>
              <a:t>XMLHttpRequest</a:t>
            </a:r>
            <a:r>
              <a:rPr lang="en-US" dirty="0"/>
              <a:t> (XHR) object (continued)</a:t>
            </a:r>
          </a:p>
          <a:p>
            <a:pPr lvl="1"/>
            <a:r>
              <a:rPr lang="en-US" dirty="0"/>
              <a:t>Sample synchronous GET request definition:</a:t>
            </a:r>
            <a:br>
              <a:rPr lang="en-US" dirty="0"/>
            </a:br>
            <a:r>
              <a:rPr lang="en-US" dirty="0" err="1">
                <a:latin typeface="Courier New" panose="02070309020205020404" pitchFamily="49" charset="0"/>
                <a:cs typeface="Courier New" panose="02070309020205020404" pitchFamily="49" charset="0"/>
              </a:rPr>
              <a:t>xhr.open</a:t>
            </a:r>
            <a:r>
              <a:rPr lang="en-US" dirty="0">
                <a:latin typeface="Courier New" panose="02070309020205020404" pitchFamily="49" charset="0"/>
                <a:cs typeface="Courier New" panose="02070309020205020404" pitchFamily="49" charset="0"/>
              </a:rPr>
              <a:t>("get", "</a:t>
            </a:r>
            <a:r>
              <a:rPr lang="en-US" dirty="0" err="1">
                <a:latin typeface="Courier New" panose="02070309020205020404" pitchFamily="49" charset="0"/>
                <a:cs typeface="Courier New" panose="02070309020205020404" pitchFamily="49" charset="0"/>
              </a:rPr>
              <a:t>submit.pl&amp;id</a:t>
            </a:r>
            <a:r>
              <a:rPr lang="en-US" dirty="0">
                <a:latin typeface="Courier New" panose="02070309020205020404" pitchFamily="49" charset="0"/>
                <a:cs typeface="Courier New" panose="02070309020205020404" pitchFamily="49" charset="0"/>
              </a:rPr>
              <a:t>=41088", false)</a:t>
            </a:r>
          </a:p>
          <a:p>
            <a:pPr lvl="1"/>
            <a:r>
              <a:rPr lang="en-US" dirty="0"/>
              <a:t>Sample code to define a POST request and send an id value to a server script:</a:t>
            </a:r>
            <a:br>
              <a:rPr lang="en-US" dirty="0"/>
            </a:br>
            <a:r>
              <a:rPr lang="en-US" dirty="0" err="1">
                <a:latin typeface="Courier New" panose="02070309020205020404" pitchFamily="49" charset="0"/>
                <a:cs typeface="Courier New" panose="02070309020205020404" pitchFamily="49" charset="0"/>
              </a:rPr>
              <a:t>xhr.open</a:t>
            </a:r>
            <a:r>
              <a:rPr lang="en-US" dirty="0">
                <a:latin typeface="Courier New" panose="02070309020205020404" pitchFamily="49" charset="0"/>
                <a:cs typeface="Courier New" panose="02070309020205020404" pitchFamily="49" charset="0"/>
              </a:rPr>
              <a:t>("post", "</a:t>
            </a:r>
            <a:r>
              <a:rPr lang="en-US" dirty="0" err="1">
                <a:latin typeface="Courier New" panose="02070309020205020404" pitchFamily="49" charset="0"/>
                <a:cs typeface="Courier New" panose="02070309020205020404" pitchFamily="49" charset="0"/>
              </a:rPr>
              <a:t>submit.pl</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xhr.send</a:t>
            </a:r>
            <a:r>
              <a:rPr lang="en-US" dirty="0">
                <a:latin typeface="Courier New" panose="02070309020205020404" pitchFamily="49" charset="0"/>
                <a:cs typeface="Courier New" panose="02070309020205020404" pitchFamily="49" charset="0"/>
              </a:rPr>
              <a:t>("id=41088");</a:t>
            </a:r>
          </a:p>
          <a:p>
            <a:pPr lvl="1"/>
            <a:r>
              <a:rPr lang="en-US" dirty="0"/>
              <a:t>Sample use of the </a:t>
            </a:r>
            <a:r>
              <a:rPr lang="en-US" dirty="0">
                <a:latin typeface="Courier New" panose="02070309020205020404" pitchFamily="49" charset="0"/>
                <a:cs typeface="Courier New" panose="02070309020205020404" pitchFamily="49" charset="0"/>
              </a:rPr>
              <a:t>send()</a:t>
            </a:r>
            <a:r>
              <a:rPr lang="en-US" dirty="0"/>
              <a:t> method when message body data is not needed:</a:t>
            </a:r>
            <a:br>
              <a:rPr lang="en-US" dirty="0"/>
            </a:br>
            <a:r>
              <a:rPr lang="en-US" dirty="0" err="1">
                <a:latin typeface="Courier New" panose="02070309020205020404" pitchFamily="49" charset="0"/>
                <a:cs typeface="Courier New" panose="02070309020205020404" pitchFamily="49" charset="0"/>
              </a:rPr>
              <a:t>xhr.send</a:t>
            </a:r>
            <a:r>
              <a:rPr lang="en-US" dirty="0">
                <a:latin typeface="Courier New" panose="02070309020205020404" pitchFamily="49" charset="0"/>
                <a:cs typeface="Courier New" panose="02070309020205020404" pitchFamily="49" charset="0"/>
              </a:rPr>
              <a:t>(null)</a:t>
            </a:r>
          </a:p>
        </p:txBody>
      </p:sp>
    </p:spTree>
    <p:extLst>
      <p:ext uri="{BB962C8B-B14F-4D97-AF65-F5344CB8AC3E}">
        <p14:creationId xmlns:p14="http://schemas.microsoft.com/office/powerpoint/2010/main" val="19626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98956-23B0-7242-8BD0-DCA9DBF6492A}"/>
              </a:ext>
            </a:extLst>
          </p:cNvPr>
          <p:cNvSpPr>
            <a:spLocks noGrp="1"/>
          </p:cNvSpPr>
          <p:nvPr>
            <p:ph type="title"/>
          </p:nvPr>
        </p:nvSpPr>
        <p:spPr/>
        <p:txBody>
          <a:bodyPr/>
          <a:lstStyle/>
          <a:p>
            <a:r>
              <a:rPr lang="en-US" dirty="0"/>
              <a:t>Introducing AJAX (4 of 9)</a:t>
            </a:r>
          </a:p>
        </p:txBody>
      </p:sp>
      <p:pic>
        <p:nvPicPr>
          <p:cNvPr id="6" name="Picture Placeholder 5" descr="A code block with code for creating a request object. Program code. In the code, the words in the variable names are merged, and the code contains the following keywords: function, let, const. Line 1: function init, left parenthesis, right parenthesis, left brace. Line 2, indented once: Forward slash, forward slash, Page Objects. Line 3, indented once: let, stories, equals, document, dot, get Element By I d, left parenthesis, left double quotation mark, stories, right double quotation mark, right parenthesis, semicolon. Line 4, indented once: let, news, equals, document, dot, get Element By I d, left parenthesis, left double quotation mark, news, right double quotation mark, right parenthesis, semicolon. Line 5, indented once: let, s Input, equals, document, dot, get Element By I d, left parenthesis, left double quotation mark, s Input, right double quotation mark, right parenthesis, semicolon. Line 6, indented once: let, s Button, equals, document, dot, get Element By I d, left parenthesis, left double quotation mark, s Button, right double quotation mark, right parenthesis, semicolon. Line 7, indented once: let, suggest Box, equals, document, dot, get Element By I d, left parenthesis, left double quotation mark, suggest Box, right double quotation mark, right parenthesis, semicolon. Line 8: Blank. Line 9, indented once: Forward slash, forward slash, Create a request object. Line 10, indented once: const, x h r, equals, new, X M L H t t p Request, left parenthesis, right parenthesis, semicolon. Line 11: Blank. Line 12, indented once: Forward slash, forward slash, Open the request and send it. Line 13, indented once: x h r, dot, open, left parenthesis, left double quotation mark, get, right double quotation mark, comma, left double quotation mark, commentary, dot, h t m l, right double quotation mark, right parenthesis, semicolon. Line 14, indented once: x h r, dot, send, left parenthesis, null, right parenthesis, semicolon. Line 15: Right brace. In the above code, line 10 contains the object for sending requests to the server. Line 13 defines the resource and method to open on the server. In this line, the get methods accesses the commentary dot h t m l file on the server. Line 14 sends the request. The null keyword in this line tells it not to send any data to the server. ">
            <a:extLst>
              <a:ext uri="{FF2B5EF4-FFF2-40B4-BE49-F238E27FC236}">
                <a16:creationId xmlns:a16="http://schemas.microsoft.com/office/drawing/2014/main" id="{94E68D3E-786E-B24F-B535-A114B559F3C8}"/>
              </a:ext>
            </a:extLst>
          </p:cNvPr>
          <p:cNvPicPr>
            <a:picLocks noGrp="1" noChangeAspect="1"/>
          </p:cNvPicPr>
          <p:nvPr>
            <p:ph type="pic" sz="quarter" idx="10"/>
          </p:nvPr>
        </p:nvPicPr>
        <p:blipFill>
          <a:blip r:embed="rId2"/>
          <a:stretch>
            <a:fillRect/>
          </a:stretch>
        </p:blipFill>
        <p:spPr>
          <a:xfrm>
            <a:off x="731520" y="1619557"/>
            <a:ext cx="6747452" cy="3442578"/>
          </a:xfrm>
        </p:spPr>
      </p:pic>
      <p:sp>
        <p:nvSpPr>
          <p:cNvPr id="4" name="Text Placeholder 3">
            <a:extLst>
              <a:ext uri="{FF2B5EF4-FFF2-40B4-BE49-F238E27FC236}">
                <a16:creationId xmlns:a16="http://schemas.microsoft.com/office/drawing/2014/main" id="{785778D9-CB19-104F-BEA3-02A4A532B4CF}"/>
              </a:ext>
            </a:extLst>
          </p:cNvPr>
          <p:cNvSpPr>
            <a:spLocks noGrp="1"/>
          </p:cNvSpPr>
          <p:nvPr>
            <p:ph type="body" sz="quarter" idx="11"/>
          </p:nvPr>
        </p:nvSpPr>
        <p:spPr>
          <a:xfrm>
            <a:off x="2664070" y="5442438"/>
            <a:ext cx="4730262" cy="436382"/>
          </a:xfrm>
        </p:spPr>
        <p:txBody>
          <a:bodyPr/>
          <a:lstStyle/>
          <a:p>
            <a:r>
              <a:rPr lang="en-US" dirty="0"/>
              <a:t>Figure 11-6 Creating a request object</a:t>
            </a:r>
          </a:p>
        </p:txBody>
      </p:sp>
    </p:spTree>
    <p:extLst>
      <p:ext uri="{BB962C8B-B14F-4D97-AF65-F5344CB8AC3E}">
        <p14:creationId xmlns:p14="http://schemas.microsoft.com/office/powerpoint/2010/main" val="3166093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E5CAE-F29F-B84C-A9C8-278B9952C1BB}"/>
              </a:ext>
            </a:extLst>
          </p:cNvPr>
          <p:cNvSpPr>
            <a:spLocks noGrp="1"/>
          </p:cNvSpPr>
          <p:nvPr>
            <p:ph type="title"/>
          </p:nvPr>
        </p:nvSpPr>
        <p:spPr/>
        <p:txBody>
          <a:bodyPr/>
          <a:lstStyle/>
          <a:p>
            <a:r>
              <a:rPr lang="en-US" dirty="0"/>
              <a:t>Introducing AJAX (5 of 9)</a:t>
            </a:r>
          </a:p>
        </p:txBody>
      </p:sp>
      <p:sp>
        <p:nvSpPr>
          <p:cNvPr id="3" name="Text Placeholder 2">
            <a:extLst>
              <a:ext uri="{FF2B5EF4-FFF2-40B4-BE49-F238E27FC236}">
                <a16:creationId xmlns:a16="http://schemas.microsoft.com/office/drawing/2014/main" id="{A82A11A9-B8DC-DB40-BF8E-4079FCA06B24}"/>
              </a:ext>
            </a:extLst>
          </p:cNvPr>
          <p:cNvSpPr>
            <a:spLocks noGrp="1"/>
          </p:cNvSpPr>
          <p:nvPr>
            <p:ph type="body" sz="quarter" idx="17"/>
          </p:nvPr>
        </p:nvSpPr>
        <p:spPr/>
        <p:txBody>
          <a:bodyPr/>
          <a:lstStyle/>
          <a:p>
            <a:r>
              <a:rPr lang="en-US" dirty="0"/>
              <a:t>Managing a response</a:t>
            </a:r>
          </a:p>
          <a:p>
            <a:pPr lvl="1"/>
            <a:r>
              <a:rPr lang="en-US" dirty="0"/>
              <a:t>The request object passes through five states during a request/response</a:t>
            </a:r>
          </a:p>
          <a:p>
            <a:pPr lvl="2"/>
            <a:r>
              <a:rPr lang="en-US" dirty="0"/>
              <a:t>UNSENT (0): the request object is created but not yet opened</a:t>
            </a:r>
          </a:p>
          <a:p>
            <a:pPr lvl="2"/>
            <a:r>
              <a:rPr lang="en-US" dirty="0"/>
              <a:t>OPENED (1): the </a:t>
            </a:r>
            <a:r>
              <a:rPr lang="en-US" dirty="0">
                <a:latin typeface="Courier New" panose="02070309020205020404" pitchFamily="49" charset="0"/>
                <a:cs typeface="Courier New" panose="02070309020205020404" pitchFamily="49" charset="0"/>
              </a:rPr>
              <a:t>open()</a:t>
            </a:r>
            <a:r>
              <a:rPr lang="en-US" dirty="0"/>
              <a:t> method has been called</a:t>
            </a:r>
          </a:p>
          <a:p>
            <a:pPr lvl="2"/>
            <a:r>
              <a:rPr lang="en-US" dirty="0"/>
              <a:t>HEADERS_RECEIVED (2): the </a:t>
            </a:r>
            <a:r>
              <a:rPr lang="en-US" dirty="0">
                <a:latin typeface="Courier New" panose="02070309020205020404" pitchFamily="49" charset="0"/>
                <a:cs typeface="Courier New" panose="02070309020205020404" pitchFamily="49" charset="0"/>
              </a:rPr>
              <a:t>send()</a:t>
            </a:r>
            <a:r>
              <a:rPr lang="en-US" dirty="0"/>
              <a:t> method has been called</a:t>
            </a:r>
          </a:p>
          <a:p>
            <a:pPr lvl="2"/>
            <a:r>
              <a:rPr lang="en-US" dirty="0"/>
              <a:t>LOADING (3): the browser has begun receiving a response from the server</a:t>
            </a:r>
          </a:p>
          <a:p>
            <a:pPr lvl="2"/>
            <a:r>
              <a:rPr lang="en-US" dirty="0"/>
              <a:t>COMPLETE (4): the response from the server is complete</a:t>
            </a:r>
          </a:p>
          <a:p>
            <a:pPr lvl="1"/>
            <a:r>
              <a:rPr lang="en-US" dirty="0"/>
              <a:t>Each change in state triggers a </a:t>
            </a:r>
            <a:r>
              <a:rPr lang="en-US" dirty="0" err="1">
                <a:latin typeface="Courier New" panose="02070309020205020404" pitchFamily="49" charset="0"/>
                <a:cs typeface="Courier New" panose="02070309020205020404" pitchFamily="49" charset="0"/>
              </a:rPr>
              <a:t>readystatechange</a:t>
            </a:r>
            <a:r>
              <a:rPr lang="en-US" dirty="0"/>
              <a:t> event that can be managed using an event handler or listener applied to the request object:</a:t>
            </a:r>
            <a:br>
              <a:rPr lang="en-US" dirty="0"/>
            </a:br>
            <a:r>
              <a:rPr lang="en-US" i="1" dirty="0" err="1">
                <a:latin typeface="Courier New" panose="02070309020205020404" pitchFamily="49" charset="0"/>
                <a:cs typeface="Courier New" panose="02070309020205020404" pitchFamily="49" charset="0"/>
              </a:rPr>
              <a:t>xhr</a:t>
            </a:r>
            <a:r>
              <a:rPr lang="en-US" dirty="0" err="1">
                <a:latin typeface="Courier New" panose="02070309020205020404" pitchFamily="49" charset="0"/>
                <a:cs typeface="Courier New" panose="02070309020205020404" pitchFamily="49" charset="0"/>
              </a:rPr>
              <a:t>.onreadystatechange</a:t>
            </a:r>
            <a:r>
              <a:rPr lang="en-US" dirty="0">
                <a:latin typeface="Courier New" panose="02070309020205020404" pitchFamily="49" charset="0"/>
                <a:cs typeface="Courier New" panose="02070309020205020404" pitchFamily="49" charset="0"/>
              </a:rPr>
              <a:t> = </a:t>
            </a:r>
            <a:r>
              <a:rPr lang="en-US" i="1" dirty="0">
                <a:latin typeface="Courier New" panose="02070309020205020404" pitchFamily="49" charset="0"/>
                <a:cs typeface="Courier New" panose="02070309020205020404" pitchFamily="49" charset="0"/>
              </a:rPr>
              <a:t>function</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i="1" dirty="0" err="1">
                <a:latin typeface="Courier New" panose="02070309020205020404" pitchFamily="49" charset="0"/>
                <a:cs typeface="Courier New" panose="02070309020205020404" pitchFamily="49" charset="0"/>
              </a:rPr>
              <a:t>xhr</a:t>
            </a:r>
            <a:r>
              <a:rPr lang="en-US" dirty="0" err="1">
                <a:latin typeface="Courier New" panose="02070309020205020404" pitchFamily="49" charset="0"/>
                <a:cs typeface="Courier New" panose="02070309020205020404" pitchFamily="49" charset="0"/>
              </a:rPr>
              <a:t>.addEventListener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readystatechange</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function</a:t>
            </a:r>
            <a:r>
              <a:rPr lang="en-US" dirty="0">
                <a:latin typeface="Courier New" panose="02070309020205020404" pitchFamily="49" charset="0"/>
                <a:cs typeface="Courier New" panose="02070309020205020404" pitchFamily="49" charset="0"/>
              </a:rPr>
              <a:t>)</a:t>
            </a:r>
          </a:p>
          <a:p>
            <a:pPr lvl="1"/>
            <a:r>
              <a:rPr lang="en-US" dirty="0"/>
              <a:t>Request object properties store information about the current state and contents of the object</a:t>
            </a:r>
          </a:p>
        </p:txBody>
      </p:sp>
    </p:spTree>
    <p:extLst>
      <p:ext uri="{BB962C8B-B14F-4D97-AF65-F5344CB8AC3E}">
        <p14:creationId xmlns:p14="http://schemas.microsoft.com/office/powerpoint/2010/main" val="1977038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1DC9F-DD47-E64A-BFEF-ED78BCDE8F0C}"/>
              </a:ext>
            </a:extLst>
          </p:cNvPr>
          <p:cNvSpPr>
            <a:spLocks noGrp="1"/>
          </p:cNvSpPr>
          <p:nvPr>
            <p:ph type="title"/>
          </p:nvPr>
        </p:nvSpPr>
        <p:spPr/>
        <p:txBody>
          <a:bodyPr/>
          <a:lstStyle/>
          <a:p>
            <a:r>
              <a:rPr lang="en-US" dirty="0"/>
              <a:t>Introducing AJAX (6 of 9)</a:t>
            </a:r>
          </a:p>
        </p:txBody>
      </p:sp>
      <p:graphicFrame>
        <p:nvGraphicFramePr>
          <p:cNvPr id="4" name="Table Placeholder 3">
            <a:extLst>
              <a:ext uri="{FF2B5EF4-FFF2-40B4-BE49-F238E27FC236}">
                <a16:creationId xmlns:a16="http://schemas.microsoft.com/office/drawing/2014/main" id="{BD8F774D-FB5A-9E49-A30E-39849EA2CED4}"/>
              </a:ext>
            </a:extLst>
          </p:cNvPr>
          <p:cNvGraphicFramePr>
            <a:graphicFrameLocks noGrp="1"/>
          </p:cNvGraphicFramePr>
          <p:nvPr>
            <p:ph type="tbl" sz="quarter" idx="10"/>
          </p:nvPr>
        </p:nvGraphicFramePr>
        <p:xfrm>
          <a:off x="838200" y="2019300"/>
          <a:ext cx="10417719" cy="2763520"/>
        </p:xfrm>
        <a:graphic>
          <a:graphicData uri="http://schemas.openxmlformats.org/drawingml/2006/table">
            <a:tbl>
              <a:tblPr firstRow="1" bandRow="1">
                <a:tableStyleId>{5C22544A-7EE6-4342-B048-85BDC9FD1C3A}</a:tableStyleId>
              </a:tblPr>
              <a:tblGrid>
                <a:gridCol w="2503805">
                  <a:extLst>
                    <a:ext uri="{9D8B030D-6E8A-4147-A177-3AD203B41FA5}">
                      <a16:colId xmlns:a16="http://schemas.microsoft.com/office/drawing/2014/main" val="2276695696"/>
                    </a:ext>
                  </a:extLst>
                </a:gridCol>
                <a:gridCol w="7913914">
                  <a:extLst>
                    <a:ext uri="{9D8B030D-6E8A-4147-A177-3AD203B41FA5}">
                      <a16:colId xmlns:a16="http://schemas.microsoft.com/office/drawing/2014/main" val="11451240"/>
                    </a:ext>
                  </a:extLst>
                </a:gridCol>
              </a:tblGrid>
              <a:tr h="370840">
                <a:tc>
                  <a:txBody>
                    <a:bodyPr/>
                    <a:lstStyle/>
                    <a:p>
                      <a:r>
                        <a:rPr lang="en-US" dirty="0"/>
                        <a:t>Property</a:t>
                      </a:r>
                    </a:p>
                  </a:txBody>
                  <a:tcPr/>
                </a:tc>
                <a:tc>
                  <a:txBody>
                    <a:bodyPr/>
                    <a:lstStyle/>
                    <a:p>
                      <a:r>
                        <a:rPr lang="en-US" dirty="0"/>
                        <a:t>Description</a:t>
                      </a:r>
                    </a:p>
                  </a:txBody>
                  <a:tcPr/>
                </a:tc>
                <a:extLst>
                  <a:ext uri="{0D108BD9-81ED-4DB2-BD59-A6C34878D82A}">
                    <a16:rowId xmlns:a16="http://schemas.microsoft.com/office/drawing/2014/main" val="1849521169"/>
                  </a:ext>
                </a:extLst>
              </a:tr>
              <a:tr h="370840">
                <a:tc>
                  <a:txBody>
                    <a:bodyPr/>
                    <a:lstStyle/>
                    <a:p>
                      <a:r>
                        <a:rPr lang="en-US" i="1" dirty="0" err="1">
                          <a:latin typeface="Courier New" panose="02070309020205020404" pitchFamily="49" charset="0"/>
                          <a:cs typeface="Courier New" panose="02070309020205020404" pitchFamily="49" charset="0"/>
                        </a:rPr>
                        <a:t>xhr</a:t>
                      </a:r>
                      <a:r>
                        <a:rPr lang="en-US" dirty="0" err="1">
                          <a:latin typeface="Courier New" panose="02070309020205020404" pitchFamily="49" charset="0"/>
                          <a:cs typeface="Courier New" panose="02070309020205020404" pitchFamily="49" charset="0"/>
                        </a:rPr>
                        <a:t>.readyState</a:t>
                      </a:r>
                      <a:endParaRPr lang="en-US" dirty="0">
                        <a:latin typeface="Courier New" panose="02070309020205020404" pitchFamily="49" charset="0"/>
                        <a:cs typeface="Courier New" panose="02070309020205020404" pitchFamily="49" charset="0"/>
                      </a:endParaRPr>
                    </a:p>
                  </a:txBody>
                  <a:tcPr/>
                </a:tc>
                <a:tc>
                  <a:txBody>
                    <a:bodyPr/>
                    <a:lstStyle/>
                    <a:p>
                      <a:r>
                        <a:rPr lang="en-US" dirty="0"/>
                        <a:t>Returns an integer indicating the current state of the request (0 = UNSENT, 1 = OPENED, 2 = HEADERS_RECEIVED, 3 = LOADING, 4 = COMPLETE)</a:t>
                      </a:r>
                    </a:p>
                  </a:txBody>
                  <a:tcPr/>
                </a:tc>
                <a:extLst>
                  <a:ext uri="{0D108BD9-81ED-4DB2-BD59-A6C34878D82A}">
                    <a16:rowId xmlns:a16="http://schemas.microsoft.com/office/drawing/2014/main" val="3742271339"/>
                  </a:ext>
                </a:extLst>
              </a:tr>
              <a:tr h="370840">
                <a:tc>
                  <a:txBody>
                    <a:bodyPr/>
                    <a:lstStyle/>
                    <a:p>
                      <a:r>
                        <a:rPr lang="en-US" i="1" dirty="0" err="1">
                          <a:latin typeface="Courier New" panose="02070309020205020404" pitchFamily="49" charset="0"/>
                          <a:cs typeface="Courier New" panose="02070309020205020404" pitchFamily="49" charset="0"/>
                        </a:rPr>
                        <a:t>xhr</a:t>
                      </a:r>
                      <a:r>
                        <a:rPr lang="en-US" dirty="0" err="1">
                          <a:latin typeface="Courier New" panose="02070309020205020404" pitchFamily="49" charset="0"/>
                          <a:cs typeface="Courier New" panose="02070309020205020404" pitchFamily="49" charset="0"/>
                        </a:rPr>
                        <a:t>.status</a:t>
                      </a:r>
                      <a:endParaRPr lang="en-US" dirty="0">
                        <a:latin typeface="Courier New" panose="02070309020205020404" pitchFamily="49" charset="0"/>
                        <a:cs typeface="Courier New" panose="02070309020205020404" pitchFamily="49" charset="0"/>
                      </a:endParaRPr>
                    </a:p>
                  </a:txBody>
                  <a:tcPr/>
                </a:tc>
                <a:tc>
                  <a:txBody>
                    <a:bodyPr/>
                    <a:lstStyle/>
                    <a:p>
                      <a:r>
                        <a:rPr lang="en-US" dirty="0"/>
                        <a:t>Returns an integer indicating the status of the request (200 = “OK”, 404 = “Not Found”, etc.)</a:t>
                      </a:r>
                    </a:p>
                  </a:txBody>
                  <a:tcPr/>
                </a:tc>
                <a:extLst>
                  <a:ext uri="{0D108BD9-81ED-4DB2-BD59-A6C34878D82A}">
                    <a16:rowId xmlns:a16="http://schemas.microsoft.com/office/drawing/2014/main" val="1927041258"/>
                  </a:ext>
                </a:extLst>
              </a:tr>
              <a:tr h="370840">
                <a:tc>
                  <a:txBody>
                    <a:bodyPr/>
                    <a:lstStyle/>
                    <a:p>
                      <a:r>
                        <a:rPr lang="en-US" i="1" dirty="0" err="1">
                          <a:latin typeface="Courier New" panose="02070309020205020404" pitchFamily="49" charset="0"/>
                          <a:cs typeface="Courier New" panose="02070309020205020404" pitchFamily="49" charset="0"/>
                        </a:rPr>
                        <a:t>xhr</a:t>
                      </a:r>
                      <a:r>
                        <a:rPr lang="en-US" dirty="0" err="1">
                          <a:latin typeface="Courier New" panose="02070309020205020404" pitchFamily="49" charset="0"/>
                          <a:cs typeface="Courier New" panose="02070309020205020404" pitchFamily="49" charset="0"/>
                        </a:rPr>
                        <a:t>.statusText</a:t>
                      </a:r>
                      <a:endParaRPr lang="en-US" dirty="0">
                        <a:latin typeface="Courier New" panose="02070309020205020404" pitchFamily="49" charset="0"/>
                        <a:cs typeface="Courier New" panose="02070309020205020404" pitchFamily="49" charset="0"/>
                      </a:endParaRPr>
                    </a:p>
                  </a:txBody>
                  <a:tcPr/>
                </a:tc>
                <a:tc>
                  <a:txBody>
                    <a:bodyPr/>
                    <a:lstStyle/>
                    <a:p>
                      <a:r>
                        <a:rPr lang="en-US" dirty="0"/>
                        <a:t>Returns a text string indicating the status of the request (“OK”, “Not Found”, etc.)</a:t>
                      </a:r>
                    </a:p>
                  </a:txBody>
                  <a:tcPr/>
                </a:tc>
                <a:extLst>
                  <a:ext uri="{0D108BD9-81ED-4DB2-BD59-A6C34878D82A}">
                    <a16:rowId xmlns:a16="http://schemas.microsoft.com/office/drawing/2014/main" val="964889058"/>
                  </a:ext>
                </a:extLst>
              </a:tr>
              <a:tr h="370840">
                <a:tc>
                  <a:txBody>
                    <a:bodyPr/>
                    <a:lstStyle/>
                    <a:p>
                      <a:r>
                        <a:rPr lang="en-US" i="1" dirty="0" err="1">
                          <a:latin typeface="Courier New" panose="02070309020205020404" pitchFamily="49" charset="0"/>
                          <a:cs typeface="Courier New" panose="02070309020205020404" pitchFamily="49" charset="0"/>
                        </a:rPr>
                        <a:t>xhr</a:t>
                      </a:r>
                      <a:r>
                        <a:rPr lang="en-US" dirty="0" err="1">
                          <a:latin typeface="Courier New" panose="02070309020205020404" pitchFamily="49" charset="0"/>
                          <a:cs typeface="Courier New" panose="02070309020205020404" pitchFamily="49" charset="0"/>
                        </a:rPr>
                        <a:t>.responseText</a:t>
                      </a:r>
                      <a:endParaRPr lang="en-US" dirty="0">
                        <a:latin typeface="Courier New" panose="02070309020205020404" pitchFamily="49" charset="0"/>
                        <a:cs typeface="Courier New" panose="02070309020205020404" pitchFamily="49" charset="0"/>
                      </a:endParaRPr>
                    </a:p>
                  </a:txBody>
                  <a:tcPr/>
                </a:tc>
                <a:tc>
                  <a:txBody>
                    <a:bodyPr/>
                    <a:lstStyle/>
                    <a:p>
                      <a:r>
                        <a:rPr lang="en-US" dirty="0"/>
                        <a:t>Returns the text of the response from the server</a:t>
                      </a:r>
                    </a:p>
                  </a:txBody>
                  <a:tcPr/>
                </a:tc>
                <a:extLst>
                  <a:ext uri="{0D108BD9-81ED-4DB2-BD59-A6C34878D82A}">
                    <a16:rowId xmlns:a16="http://schemas.microsoft.com/office/drawing/2014/main" val="1771945222"/>
                  </a:ext>
                </a:extLst>
              </a:tr>
              <a:tr h="370840">
                <a:tc>
                  <a:txBody>
                    <a:bodyPr/>
                    <a:lstStyle/>
                    <a:p>
                      <a:r>
                        <a:rPr lang="en-US" i="1" dirty="0" err="1">
                          <a:latin typeface="Courier New" panose="02070309020205020404" pitchFamily="49" charset="0"/>
                          <a:cs typeface="Courier New" panose="02070309020205020404" pitchFamily="49" charset="0"/>
                        </a:rPr>
                        <a:t>xhr</a:t>
                      </a:r>
                      <a:r>
                        <a:rPr lang="en-US" dirty="0" err="1">
                          <a:latin typeface="Courier New" panose="02070309020205020404" pitchFamily="49" charset="0"/>
                          <a:cs typeface="Courier New" panose="02070309020205020404" pitchFamily="49" charset="0"/>
                        </a:rPr>
                        <a:t>.responseXML</a:t>
                      </a:r>
                      <a:endParaRPr lang="en-US" dirty="0">
                        <a:latin typeface="Courier New" panose="02070309020205020404" pitchFamily="49" charset="0"/>
                        <a:cs typeface="Courier New" panose="02070309020205020404" pitchFamily="49" charset="0"/>
                      </a:endParaRPr>
                    </a:p>
                  </a:txBody>
                  <a:tcPr/>
                </a:tc>
                <a:tc>
                  <a:txBody>
                    <a:bodyPr/>
                    <a:lstStyle/>
                    <a:p>
                      <a:r>
                        <a:rPr lang="en-US" dirty="0"/>
                        <a:t>Returns the response data as an XML DOM document</a:t>
                      </a:r>
                    </a:p>
                  </a:txBody>
                  <a:tcPr/>
                </a:tc>
                <a:extLst>
                  <a:ext uri="{0D108BD9-81ED-4DB2-BD59-A6C34878D82A}">
                    <a16:rowId xmlns:a16="http://schemas.microsoft.com/office/drawing/2014/main" val="3723878568"/>
                  </a:ext>
                </a:extLst>
              </a:tr>
            </a:tbl>
          </a:graphicData>
        </a:graphic>
      </p:graphicFrame>
    </p:spTree>
    <p:extLst>
      <p:ext uri="{BB962C8B-B14F-4D97-AF65-F5344CB8AC3E}">
        <p14:creationId xmlns:p14="http://schemas.microsoft.com/office/powerpoint/2010/main" val="3311531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B4796-A7EE-AC44-970F-EFAFBD2FFB9B}"/>
              </a:ext>
            </a:extLst>
          </p:cNvPr>
          <p:cNvSpPr>
            <a:spLocks noGrp="1"/>
          </p:cNvSpPr>
          <p:nvPr>
            <p:ph type="title"/>
          </p:nvPr>
        </p:nvSpPr>
        <p:spPr/>
        <p:txBody>
          <a:bodyPr/>
          <a:lstStyle/>
          <a:p>
            <a:r>
              <a:rPr lang="en-US" dirty="0"/>
              <a:t>Introducing AJAX (7 of 9)</a:t>
            </a:r>
          </a:p>
        </p:txBody>
      </p:sp>
      <p:sp>
        <p:nvSpPr>
          <p:cNvPr id="3" name="Text Placeholder 2">
            <a:extLst>
              <a:ext uri="{FF2B5EF4-FFF2-40B4-BE49-F238E27FC236}">
                <a16:creationId xmlns:a16="http://schemas.microsoft.com/office/drawing/2014/main" id="{C4F49638-3AFF-AE4C-9562-BE8B9A0FC071}"/>
              </a:ext>
            </a:extLst>
          </p:cNvPr>
          <p:cNvSpPr>
            <a:spLocks noGrp="1"/>
          </p:cNvSpPr>
          <p:nvPr>
            <p:ph type="body" sz="quarter" idx="17"/>
          </p:nvPr>
        </p:nvSpPr>
        <p:spPr/>
        <p:txBody>
          <a:bodyPr/>
          <a:lstStyle/>
          <a:p>
            <a:r>
              <a:rPr lang="en-US" dirty="0"/>
              <a:t>Managing a response (continued)</a:t>
            </a:r>
          </a:p>
          <a:p>
            <a:pPr lvl="1"/>
            <a:r>
              <a:rPr lang="en-US" dirty="0"/>
              <a:t>The </a:t>
            </a:r>
            <a:r>
              <a:rPr lang="en-US" dirty="0" err="1">
                <a:latin typeface="Courier New" panose="02070309020205020404" pitchFamily="49" charset="0"/>
                <a:cs typeface="Courier New" panose="02070309020205020404" pitchFamily="49" charset="0"/>
              </a:rPr>
              <a:t>readyState</a:t>
            </a:r>
            <a:r>
              <a:rPr lang="en-US" dirty="0"/>
              <a:t> and </a:t>
            </a:r>
            <a:r>
              <a:rPr lang="en-US" dirty="0">
                <a:latin typeface="Courier New" panose="02070309020205020404" pitchFamily="49" charset="0"/>
                <a:cs typeface="Courier New" panose="02070309020205020404" pitchFamily="49" charset="0"/>
              </a:rPr>
              <a:t>status</a:t>
            </a:r>
            <a:r>
              <a:rPr lang="en-US" dirty="0"/>
              <a:t> properties are used together to determine whether the response from the server was complete (</a:t>
            </a:r>
            <a:r>
              <a:rPr lang="en-US" dirty="0" err="1">
                <a:latin typeface="Courier New" panose="02070309020205020404" pitchFamily="49" charset="0"/>
                <a:cs typeface="Courier New" panose="02070309020205020404" pitchFamily="49" charset="0"/>
              </a:rPr>
              <a:t>readyState</a:t>
            </a:r>
            <a:r>
              <a:rPr lang="en-US" dirty="0"/>
              <a:t> value of 4) and a successful connection with the server was made (</a:t>
            </a:r>
            <a:r>
              <a:rPr lang="en-US" dirty="0">
                <a:latin typeface="Courier New" panose="02070309020205020404" pitchFamily="49" charset="0"/>
                <a:cs typeface="Courier New" panose="02070309020205020404" pitchFamily="49" charset="0"/>
              </a:rPr>
              <a:t>status</a:t>
            </a:r>
            <a:r>
              <a:rPr lang="en-US" dirty="0"/>
              <a:t> value of 200-300)</a:t>
            </a:r>
          </a:p>
          <a:p>
            <a:pPr lvl="2"/>
            <a:r>
              <a:rPr lang="en-US" dirty="0"/>
              <a:t>E.g., by creating an event handler for the </a:t>
            </a:r>
            <a:r>
              <a:rPr lang="en-US" dirty="0" err="1">
                <a:latin typeface="Courier New" panose="02070309020205020404" pitchFamily="49" charset="0"/>
                <a:cs typeface="Courier New" panose="02070309020205020404" pitchFamily="49" charset="0"/>
              </a:rPr>
              <a:t>readystatechange</a:t>
            </a:r>
            <a:r>
              <a:rPr lang="en-US" dirty="0"/>
              <a:t> event</a:t>
            </a:r>
          </a:p>
          <a:p>
            <a:pPr lvl="2"/>
            <a:r>
              <a:rPr lang="en-US" dirty="0"/>
              <a:t>Common status codes include 200 ("OK"), 301 ("Moved Permanently"), 404 ("Not Found"), and 500 ("Internal Server Error")</a:t>
            </a:r>
          </a:p>
          <a:p>
            <a:pPr lvl="1"/>
            <a:r>
              <a:rPr lang="en-US" dirty="0"/>
              <a:t>Once the response is complete and the connection successful, you can evaluate the server response</a:t>
            </a:r>
          </a:p>
          <a:p>
            <a:pPr lvl="1"/>
            <a:r>
              <a:rPr lang="en-US" dirty="0"/>
              <a:t>The text of the response content is stored in the </a:t>
            </a:r>
            <a:r>
              <a:rPr lang="en-US" dirty="0" err="1">
                <a:latin typeface="Courier New" panose="02070309020205020404" pitchFamily="49" charset="0"/>
                <a:cs typeface="Courier New" panose="02070309020205020404" pitchFamily="49" charset="0"/>
              </a:rPr>
              <a:t>responseText</a:t>
            </a:r>
            <a:r>
              <a:rPr lang="en-US" dirty="0"/>
              <a:t> or </a:t>
            </a:r>
            <a:r>
              <a:rPr lang="en-US" dirty="0" err="1">
                <a:latin typeface="Courier New" panose="02070309020205020404" pitchFamily="49" charset="0"/>
                <a:cs typeface="Courier New" panose="02070309020205020404" pitchFamily="49" charset="0"/>
              </a:rPr>
              <a:t>responseXML</a:t>
            </a:r>
            <a:r>
              <a:rPr lang="en-US" dirty="0"/>
              <a:t> property of the request object</a:t>
            </a:r>
          </a:p>
        </p:txBody>
      </p:sp>
    </p:spTree>
    <p:extLst>
      <p:ext uri="{BB962C8B-B14F-4D97-AF65-F5344CB8AC3E}">
        <p14:creationId xmlns:p14="http://schemas.microsoft.com/office/powerpoint/2010/main" val="22819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DB1F3-6D5C-4A41-80A8-0EB608FEB755}"/>
              </a:ext>
            </a:extLst>
          </p:cNvPr>
          <p:cNvSpPr>
            <a:spLocks noGrp="1"/>
          </p:cNvSpPr>
          <p:nvPr>
            <p:ph type="title"/>
          </p:nvPr>
        </p:nvSpPr>
        <p:spPr/>
        <p:txBody>
          <a:bodyPr/>
          <a:lstStyle/>
          <a:p>
            <a:r>
              <a:rPr lang="en-US" dirty="0"/>
              <a:t>Introducing AJAX (8 of 9)</a:t>
            </a:r>
          </a:p>
        </p:txBody>
      </p:sp>
      <p:pic>
        <p:nvPicPr>
          <p:cNvPr id="6" name="Picture Placeholder 5" descr="A code block with code for handling changes in the ready state. Program code. In the code, the words in the variable names are merged, and the code contains the following keywords: const, if, else. Line 1: Forward slash, forward slash, Create a request object. Line 2: const, x h r, equals, new X M L H t t p Request, left parenthesis, right parenthesis, semicolon. Line 3: Blank. Line 4: Forward slash, forward slash, Handle the changing request state. Line 5, x h r, dot, on ready state change, equals, function, left parenthesis, right parenthesis, left brace. Line 6, indented once: if, left parenthesis, x h r, dot, ready State, equals, equals, equals, 4, right parenthesis, left brace. Line 7: Blank. Line 8, indented twice: if, left parenthesis, x h r, dot, status, right single angle bracket, equals, 200, ampersand, ampersand, x h r, dot, status, left single angle bracket, 300, right parenthesis, left brace. Line 9, indented 3 times: Forward slash, forward slash, Manage the response. Line 10, indented twice: Right brace, else, left brace. Line 11, indented 3 times: console, dot, log, left parenthesis, left double quotation mark, Request failed, colon, character space, right double quotation mark, plus, x h r, dot, status Text, right parenthesis, semicolon. Line 12, indented twice: Right brace. Line 13: Blank. Line 14, indented once: Right brace. Line 15: Right brace. In the above code, line 5 responds to changes in the state of the request object. Line 6 tests if the response from the server is complete. Line 8 tests if the connection is successful. If the connection is not successful, line 12 logs the error message.">
            <a:extLst>
              <a:ext uri="{FF2B5EF4-FFF2-40B4-BE49-F238E27FC236}">
                <a16:creationId xmlns:a16="http://schemas.microsoft.com/office/drawing/2014/main" id="{DC5FC9B5-07B4-1C4B-B041-9BF76CAF7434}"/>
              </a:ext>
            </a:extLst>
          </p:cNvPr>
          <p:cNvPicPr>
            <a:picLocks noGrp="1" noChangeAspect="1"/>
          </p:cNvPicPr>
          <p:nvPr>
            <p:ph type="pic" sz="quarter" idx="10"/>
          </p:nvPr>
        </p:nvPicPr>
        <p:blipFill>
          <a:blip r:embed="rId2"/>
          <a:stretch>
            <a:fillRect/>
          </a:stretch>
        </p:blipFill>
        <p:spPr>
          <a:xfrm>
            <a:off x="731520" y="1619557"/>
            <a:ext cx="7867048" cy="3547884"/>
          </a:xfrm>
        </p:spPr>
      </p:pic>
      <p:sp>
        <p:nvSpPr>
          <p:cNvPr id="4" name="Text Placeholder 3">
            <a:extLst>
              <a:ext uri="{FF2B5EF4-FFF2-40B4-BE49-F238E27FC236}">
                <a16:creationId xmlns:a16="http://schemas.microsoft.com/office/drawing/2014/main" id="{9CFA5B03-6A8F-9046-831A-AE6945641680}"/>
              </a:ext>
            </a:extLst>
          </p:cNvPr>
          <p:cNvSpPr>
            <a:spLocks noGrp="1"/>
          </p:cNvSpPr>
          <p:nvPr>
            <p:ph type="body" sz="quarter" idx="11"/>
          </p:nvPr>
        </p:nvSpPr>
        <p:spPr>
          <a:xfrm>
            <a:off x="3094892" y="5547946"/>
            <a:ext cx="5503676" cy="330874"/>
          </a:xfrm>
        </p:spPr>
        <p:txBody>
          <a:bodyPr/>
          <a:lstStyle/>
          <a:p>
            <a:r>
              <a:rPr lang="en-US" dirty="0"/>
              <a:t>Figure 11-9 Handling changes in the ready state</a:t>
            </a:r>
          </a:p>
        </p:txBody>
      </p:sp>
    </p:spTree>
    <p:extLst>
      <p:ext uri="{BB962C8B-B14F-4D97-AF65-F5344CB8AC3E}">
        <p14:creationId xmlns:p14="http://schemas.microsoft.com/office/powerpoint/2010/main" val="10699177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DB1F3-6D5C-4A41-80A8-0EB608FEB755}"/>
              </a:ext>
            </a:extLst>
          </p:cNvPr>
          <p:cNvSpPr>
            <a:spLocks noGrp="1"/>
          </p:cNvSpPr>
          <p:nvPr>
            <p:ph type="title"/>
          </p:nvPr>
        </p:nvSpPr>
        <p:spPr/>
        <p:txBody>
          <a:bodyPr/>
          <a:lstStyle/>
          <a:p>
            <a:r>
              <a:rPr lang="en-US" dirty="0"/>
              <a:t>Introducing AJAX (9 of 9)</a:t>
            </a:r>
          </a:p>
        </p:txBody>
      </p:sp>
      <p:pic>
        <p:nvPicPr>
          <p:cNvPr id="6" name="Picture Placeholder 5" descr="A code block with code for displaying the request response text. Program code. In the code, the words in the variable names are merged, and the code contains the following keywords: if, else. Line 1: if, left parenthesis, x h r, dot, status, right single angle bracket, equals, 200, ampersand, ampersand, x h r, dot, status, left single angle bracket, 300, right parenthesis, left brace. Line 2, indented once: Forward slash, forward slash, Manage the response. Line 3, indented once: stories, dot, inner H T M L, equals, x h r, dot, response Text, semicolon. Line 4: Blank. Line 5: Right brace, else, left brace. Line 6, indented once: console, dot, log, left parenthesis, left double quotation mark, Request failed, colon, character space, right double quotation mark, plus, x h r, dot, status Text, right parenthesis, semicolon. Line 7: Right brace. In the above code, line 3 writes the response text to the stories element.">
            <a:extLst>
              <a:ext uri="{FF2B5EF4-FFF2-40B4-BE49-F238E27FC236}">
                <a16:creationId xmlns:a16="http://schemas.microsoft.com/office/drawing/2014/main" id="{C667440B-EE9F-5049-95D9-134E7378E68E}"/>
              </a:ext>
            </a:extLst>
          </p:cNvPr>
          <p:cNvPicPr>
            <a:picLocks noGrp="1" noChangeAspect="1"/>
          </p:cNvPicPr>
          <p:nvPr>
            <p:ph type="pic" sz="quarter" idx="10"/>
          </p:nvPr>
        </p:nvPicPr>
        <p:blipFill>
          <a:blip r:embed="rId2"/>
          <a:stretch>
            <a:fillRect/>
          </a:stretch>
        </p:blipFill>
        <p:spPr>
          <a:xfrm>
            <a:off x="731519" y="1619556"/>
            <a:ext cx="10496937" cy="2390969"/>
          </a:xfrm>
        </p:spPr>
      </p:pic>
      <p:sp>
        <p:nvSpPr>
          <p:cNvPr id="4" name="Text Placeholder 3">
            <a:extLst>
              <a:ext uri="{FF2B5EF4-FFF2-40B4-BE49-F238E27FC236}">
                <a16:creationId xmlns:a16="http://schemas.microsoft.com/office/drawing/2014/main" id="{9CFA5B03-6A8F-9046-831A-AE6945641680}"/>
              </a:ext>
            </a:extLst>
          </p:cNvPr>
          <p:cNvSpPr>
            <a:spLocks noGrp="1"/>
          </p:cNvSpPr>
          <p:nvPr>
            <p:ph type="body" sz="quarter" idx="11"/>
          </p:nvPr>
        </p:nvSpPr>
        <p:spPr>
          <a:xfrm>
            <a:off x="3569677" y="5206715"/>
            <a:ext cx="5750169" cy="672105"/>
          </a:xfrm>
        </p:spPr>
        <p:txBody>
          <a:bodyPr/>
          <a:lstStyle/>
          <a:p>
            <a:r>
              <a:rPr lang="en-US" dirty="0"/>
              <a:t>Figure 11-10 Displaying the request response text</a:t>
            </a:r>
          </a:p>
        </p:txBody>
      </p:sp>
    </p:spTree>
    <p:extLst>
      <p:ext uri="{BB962C8B-B14F-4D97-AF65-F5344CB8AC3E}">
        <p14:creationId xmlns:p14="http://schemas.microsoft.com/office/powerpoint/2010/main" val="518953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E1E82-0EBB-3341-91E5-75118DED8756}"/>
              </a:ext>
            </a:extLst>
          </p:cNvPr>
          <p:cNvSpPr>
            <a:spLocks noGrp="1"/>
          </p:cNvSpPr>
          <p:nvPr>
            <p:ph type="title"/>
          </p:nvPr>
        </p:nvSpPr>
        <p:spPr/>
        <p:txBody>
          <a:bodyPr/>
          <a:lstStyle/>
          <a:p>
            <a:r>
              <a:rPr lang="en-US" dirty="0"/>
              <a:t>Viewing the State of a Request and Response </a:t>
            </a:r>
            <a:br>
              <a:rPr lang="en-US" dirty="0"/>
            </a:br>
            <a:r>
              <a:rPr lang="en-US" dirty="0"/>
              <a:t>(1 of 3)</a:t>
            </a:r>
          </a:p>
        </p:txBody>
      </p:sp>
      <p:sp>
        <p:nvSpPr>
          <p:cNvPr id="3" name="Text Placeholder 2">
            <a:extLst>
              <a:ext uri="{FF2B5EF4-FFF2-40B4-BE49-F238E27FC236}">
                <a16:creationId xmlns:a16="http://schemas.microsoft.com/office/drawing/2014/main" id="{4DD74544-DA81-6A4B-9442-C9AFB17AC856}"/>
              </a:ext>
            </a:extLst>
          </p:cNvPr>
          <p:cNvSpPr>
            <a:spLocks noGrp="1"/>
          </p:cNvSpPr>
          <p:nvPr>
            <p:ph type="body" sz="quarter" idx="17"/>
          </p:nvPr>
        </p:nvSpPr>
        <p:spPr/>
        <p:txBody>
          <a:bodyPr/>
          <a:lstStyle/>
          <a:p>
            <a:r>
              <a:rPr lang="en-US" dirty="0"/>
              <a:t>Most browsers provide developer tools to evaluate requests and responses from the server in order to gauge performance or locate and repair network connection errors</a:t>
            </a:r>
          </a:p>
          <a:p>
            <a:r>
              <a:rPr lang="en-US" dirty="0"/>
              <a:t>Use timing tools to track the performance of requests/responses and identify unacceptable delays for the user</a:t>
            </a:r>
          </a:p>
          <a:p>
            <a:r>
              <a:rPr lang="en-US" dirty="0"/>
              <a:t>Use network tools to verify that requests and responses are being transferred as expected or to trace files that may be slowing your app</a:t>
            </a:r>
          </a:p>
        </p:txBody>
      </p:sp>
    </p:spTree>
    <p:extLst>
      <p:ext uri="{BB962C8B-B14F-4D97-AF65-F5344CB8AC3E}">
        <p14:creationId xmlns:p14="http://schemas.microsoft.com/office/powerpoint/2010/main" val="4283691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43572-9E24-464B-918F-0B14B611DCC6}"/>
              </a:ext>
            </a:extLst>
          </p:cNvPr>
          <p:cNvSpPr>
            <a:spLocks noGrp="1"/>
          </p:cNvSpPr>
          <p:nvPr>
            <p:ph type="title"/>
          </p:nvPr>
        </p:nvSpPr>
        <p:spPr>
          <a:xfrm>
            <a:off x="838200" y="373917"/>
            <a:ext cx="10515600" cy="672105"/>
          </a:xfrm>
        </p:spPr>
        <p:txBody>
          <a:bodyPr/>
          <a:lstStyle/>
          <a:p>
            <a:r>
              <a:rPr lang="en-US" dirty="0"/>
              <a:t>Chapter Objectives (1 of 2)</a:t>
            </a:r>
          </a:p>
        </p:txBody>
      </p:sp>
      <p:sp>
        <p:nvSpPr>
          <p:cNvPr id="3" name="Text Placeholder 2">
            <a:extLst>
              <a:ext uri="{FF2B5EF4-FFF2-40B4-BE49-F238E27FC236}">
                <a16:creationId xmlns:a16="http://schemas.microsoft.com/office/drawing/2014/main" id="{BA38DCA3-733D-394F-95F4-90C2A94CB3CA}"/>
              </a:ext>
            </a:extLst>
          </p:cNvPr>
          <p:cNvSpPr>
            <a:spLocks noGrp="1"/>
          </p:cNvSpPr>
          <p:nvPr>
            <p:ph type="body" sz="quarter" idx="17"/>
          </p:nvPr>
        </p:nvSpPr>
        <p:spPr/>
        <p:txBody>
          <a:bodyPr>
            <a:normAutofit/>
          </a:bodyPr>
          <a:lstStyle/>
          <a:p>
            <a:pPr marL="0" indent="0">
              <a:buNone/>
            </a:pPr>
            <a:r>
              <a:rPr lang="en-US" dirty="0"/>
              <a:t>By the end of this chapter, you should be able to:</a:t>
            </a:r>
            <a:br>
              <a:rPr lang="en-US" dirty="0"/>
            </a:br>
            <a:endParaRPr lang="en-US" dirty="0"/>
          </a:p>
          <a:p>
            <a:pPr>
              <a:spcAft>
                <a:spcPts val="1200"/>
              </a:spcAft>
            </a:pPr>
            <a:r>
              <a:rPr lang="en-US" dirty="0"/>
              <a:t>Understand the nature of server requests and responses.</a:t>
            </a:r>
          </a:p>
          <a:p>
            <a:pPr>
              <a:spcAft>
                <a:spcPts val="1200"/>
              </a:spcAft>
            </a:pPr>
            <a:r>
              <a:rPr lang="en-US" dirty="0"/>
              <a:t>Work with the content of HTTP messages.</a:t>
            </a:r>
          </a:p>
          <a:p>
            <a:pPr>
              <a:spcAft>
                <a:spcPts val="1200"/>
              </a:spcAft>
            </a:pPr>
            <a:r>
              <a:rPr lang="en-US" dirty="0"/>
              <a:t>Create HTTP request objects using AJAX.</a:t>
            </a:r>
          </a:p>
          <a:p>
            <a:pPr>
              <a:spcAft>
                <a:spcPts val="1200"/>
              </a:spcAft>
            </a:pPr>
            <a:r>
              <a:rPr lang="en-US" dirty="0"/>
              <a:t>View the status of an HTTP request and response.</a:t>
            </a:r>
          </a:p>
          <a:p>
            <a:pPr>
              <a:spcAft>
                <a:spcPts val="1200"/>
              </a:spcAft>
            </a:pPr>
            <a:r>
              <a:rPr lang="en-US" dirty="0"/>
              <a:t>Understand the limitations of AJAX and nested callbacks.</a:t>
            </a:r>
          </a:p>
          <a:p>
            <a:pPr>
              <a:spcAft>
                <a:spcPts val="1200"/>
              </a:spcAft>
            </a:pPr>
            <a:r>
              <a:rPr lang="en-US" dirty="0"/>
              <a:t>Write functions in arrow function syntax.</a:t>
            </a:r>
          </a:p>
        </p:txBody>
      </p:sp>
    </p:spTree>
    <p:extLst>
      <p:ext uri="{BB962C8B-B14F-4D97-AF65-F5344CB8AC3E}">
        <p14:creationId xmlns:p14="http://schemas.microsoft.com/office/powerpoint/2010/main" val="35369485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E562C-7DEE-A84A-AEE4-C9E3E7BC39F9}"/>
              </a:ext>
            </a:extLst>
          </p:cNvPr>
          <p:cNvSpPr>
            <a:spLocks noGrp="1"/>
          </p:cNvSpPr>
          <p:nvPr>
            <p:ph type="title"/>
          </p:nvPr>
        </p:nvSpPr>
        <p:spPr/>
        <p:txBody>
          <a:bodyPr/>
          <a:lstStyle/>
          <a:p>
            <a:r>
              <a:rPr lang="en-US" dirty="0"/>
              <a:t>Viewing the State of a Request and Response </a:t>
            </a:r>
            <a:br>
              <a:rPr lang="en-US" dirty="0"/>
            </a:br>
            <a:r>
              <a:rPr lang="en-US" dirty="0"/>
              <a:t>(2 of 3)</a:t>
            </a:r>
          </a:p>
        </p:txBody>
      </p:sp>
      <p:pic>
        <p:nvPicPr>
          <p:cNvPr id="6" name="Picture Placeholder 5" descr="The Developer Tools window in the Safari browser. The Network menu has been selected from the top of the pane. The commentary dot h t m l file has been clicked from the list of request objects. A window shows network information associated with this file. In this window, clicking on the Headers tab displays the H T T P content of the request and response messages. The relevant headings under which the content is displayed are &quot;Response Headers&quot; and &quot;Request Headers.&quot; Alternatively, next to the heading, &quot;view source&quot; can be clicked to view the header text.">
            <a:extLst>
              <a:ext uri="{FF2B5EF4-FFF2-40B4-BE49-F238E27FC236}">
                <a16:creationId xmlns:a16="http://schemas.microsoft.com/office/drawing/2014/main" id="{D66B0718-659A-5E45-9D35-3AA0C95FC10E}"/>
              </a:ext>
            </a:extLst>
          </p:cNvPr>
          <p:cNvPicPr>
            <a:picLocks noGrp="1" noChangeAspect="1"/>
          </p:cNvPicPr>
          <p:nvPr>
            <p:ph type="pic" sz="quarter" idx="10"/>
          </p:nvPr>
        </p:nvPicPr>
        <p:blipFill>
          <a:blip r:embed="rId2"/>
          <a:stretch>
            <a:fillRect/>
          </a:stretch>
        </p:blipFill>
        <p:spPr>
          <a:xfrm>
            <a:off x="733117" y="1618487"/>
            <a:ext cx="6148945" cy="4556313"/>
          </a:xfrm>
        </p:spPr>
      </p:pic>
      <p:sp>
        <p:nvSpPr>
          <p:cNvPr id="4" name="Text Placeholder 3">
            <a:extLst>
              <a:ext uri="{FF2B5EF4-FFF2-40B4-BE49-F238E27FC236}">
                <a16:creationId xmlns:a16="http://schemas.microsoft.com/office/drawing/2014/main" id="{C9FF4E76-CD59-FC43-8E90-6EE31E46D6F2}"/>
              </a:ext>
            </a:extLst>
          </p:cNvPr>
          <p:cNvSpPr>
            <a:spLocks noGrp="1"/>
          </p:cNvSpPr>
          <p:nvPr>
            <p:ph type="body" sz="quarter" idx="11"/>
          </p:nvPr>
        </p:nvSpPr>
        <p:spPr/>
        <p:txBody>
          <a:bodyPr/>
          <a:lstStyle/>
          <a:p>
            <a:r>
              <a:rPr lang="en-US" dirty="0"/>
              <a:t>Figure 11-12 HTTP headers for the request and response</a:t>
            </a:r>
          </a:p>
        </p:txBody>
      </p:sp>
    </p:spTree>
    <p:extLst>
      <p:ext uri="{BB962C8B-B14F-4D97-AF65-F5344CB8AC3E}">
        <p14:creationId xmlns:p14="http://schemas.microsoft.com/office/powerpoint/2010/main" val="2788598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E562C-7DEE-A84A-AEE4-C9E3E7BC39F9}"/>
              </a:ext>
            </a:extLst>
          </p:cNvPr>
          <p:cNvSpPr>
            <a:spLocks noGrp="1"/>
          </p:cNvSpPr>
          <p:nvPr>
            <p:ph type="title"/>
          </p:nvPr>
        </p:nvSpPr>
        <p:spPr/>
        <p:txBody>
          <a:bodyPr/>
          <a:lstStyle/>
          <a:p>
            <a:r>
              <a:rPr lang="en-US" dirty="0"/>
              <a:t>Viewing the State of a Request and Response </a:t>
            </a:r>
            <a:br>
              <a:rPr lang="en-US" dirty="0"/>
            </a:br>
            <a:r>
              <a:rPr lang="en-US" dirty="0"/>
              <a:t>(3 of 3)</a:t>
            </a:r>
          </a:p>
        </p:txBody>
      </p:sp>
      <p:pic>
        <p:nvPicPr>
          <p:cNvPr id="6" name="Picture Placeholder 5" descr="The timings of the request and response are displayed under the Timing tab in the developer tools window of the Safari browser. The total time used for the request and response is listed as 41.29 milliseconds.">
            <a:extLst>
              <a:ext uri="{FF2B5EF4-FFF2-40B4-BE49-F238E27FC236}">
                <a16:creationId xmlns:a16="http://schemas.microsoft.com/office/drawing/2014/main" id="{EE559539-D528-7A45-B93F-2FF260393067}"/>
              </a:ext>
            </a:extLst>
          </p:cNvPr>
          <p:cNvPicPr>
            <a:picLocks noGrp="1" noChangeAspect="1"/>
          </p:cNvPicPr>
          <p:nvPr>
            <p:ph type="pic" sz="quarter" idx="10"/>
          </p:nvPr>
        </p:nvPicPr>
        <p:blipFill>
          <a:blip r:embed="rId2"/>
          <a:stretch>
            <a:fillRect/>
          </a:stretch>
        </p:blipFill>
        <p:spPr>
          <a:xfrm>
            <a:off x="731519" y="1619556"/>
            <a:ext cx="6729247" cy="4259263"/>
          </a:xfrm>
        </p:spPr>
      </p:pic>
      <p:sp>
        <p:nvSpPr>
          <p:cNvPr id="4" name="Text Placeholder 3">
            <a:extLst>
              <a:ext uri="{FF2B5EF4-FFF2-40B4-BE49-F238E27FC236}">
                <a16:creationId xmlns:a16="http://schemas.microsoft.com/office/drawing/2014/main" id="{C9FF4E76-CD59-FC43-8E90-6EE31E46D6F2}"/>
              </a:ext>
            </a:extLst>
          </p:cNvPr>
          <p:cNvSpPr>
            <a:spLocks noGrp="1"/>
          </p:cNvSpPr>
          <p:nvPr>
            <p:ph type="body" sz="quarter" idx="11"/>
          </p:nvPr>
        </p:nvSpPr>
        <p:spPr/>
        <p:txBody>
          <a:bodyPr/>
          <a:lstStyle/>
          <a:p>
            <a:r>
              <a:rPr lang="en-US" dirty="0"/>
              <a:t>Figure 11-13 Timings of the request and response</a:t>
            </a:r>
          </a:p>
        </p:txBody>
      </p:sp>
    </p:spTree>
    <p:extLst>
      <p:ext uri="{BB962C8B-B14F-4D97-AF65-F5344CB8AC3E}">
        <p14:creationId xmlns:p14="http://schemas.microsoft.com/office/powerpoint/2010/main" val="7890597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48466-9B16-8A4C-8A38-D182E01B53E4}"/>
              </a:ext>
            </a:extLst>
          </p:cNvPr>
          <p:cNvSpPr>
            <a:spLocks noGrp="1"/>
          </p:cNvSpPr>
          <p:nvPr>
            <p:ph type="title"/>
          </p:nvPr>
        </p:nvSpPr>
        <p:spPr/>
        <p:txBody>
          <a:bodyPr/>
          <a:lstStyle/>
          <a:p>
            <a:r>
              <a:rPr lang="en-US" dirty="0"/>
              <a:t>AJAX and Callback Hell (1 of 2)</a:t>
            </a:r>
          </a:p>
        </p:txBody>
      </p:sp>
      <p:sp>
        <p:nvSpPr>
          <p:cNvPr id="3" name="Text Placeholder 2">
            <a:extLst>
              <a:ext uri="{FF2B5EF4-FFF2-40B4-BE49-F238E27FC236}">
                <a16:creationId xmlns:a16="http://schemas.microsoft.com/office/drawing/2014/main" id="{2DF42C8C-9233-184D-831C-962D33C0CA04}"/>
              </a:ext>
            </a:extLst>
          </p:cNvPr>
          <p:cNvSpPr>
            <a:spLocks noGrp="1"/>
          </p:cNvSpPr>
          <p:nvPr>
            <p:ph type="body" sz="quarter" idx="17"/>
          </p:nvPr>
        </p:nvSpPr>
        <p:spPr/>
        <p:txBody>
          <a:bodyPr/>
          <a:lstStyle/>
          <a:p>
            <a:r>
              <a:rPr lang="en-US" dirty="0"/>
              <a:t>Apps with multiple asynchronous requests can cause the AJAX approach to break down, creating a situation known as </a:t>
            </a:r>
            <a:r>
              <a:rPr lang="en-US" b="1" dirty="0">
                <a:solidFill>
                  <a:srgbClr val="004A78"/>
                </a:solidFill>
              </a:rPr>
              <a:t>callback hell</a:t>
            </a:r>
          </a:p>
          <a:p>
            <a:r>
              <a:rPr lang="en-US" dirty="0"/>
              <a:t>E.g., imagine an app that has dozens of requests</a:t>
            </a:r>
          </a:p>
          <a:p>
            <a:pPr lvl="1"/>
            <a:r>
              <a:rPr lang="en-US" dirty="0"/>
              <a:t>Each request is associated with a callback function that is run once a complete and successful response is received from the server, which may be slow to respond</a:t>
            </a:r>
          </a:p>
          <a:p>
            <a:pPr lvl="1"/>
            <a:r>
              <a:rPr lang="en-US" dirty="0"/>
              <a:t>Each callback function can initiate one or more new requests</a:t>
            </a:r>
          </a:p>
          <a:p>
            <a:pPr lvl="1"/>
            <a:r>
              <a:rPr lang="en-US" dirty="0"/>
              <a:t>This results in a growing and near-unmanageable pyramid of nested callbacks</a:t>
            </a:r>
          </a:p>
        </p:txBody>
      </p:sp>
    </p:spTree>
    <p:extLst>
      <p:ext uri="{BB962C8B-B14F-4D97-AF65-F5344CB8AC3E}">
        <p14:creationId xmlns:p14="http://schemas.microsoft.com/office/powerpoint/2010/main" val="16391481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5E315-8117-A140-8576-438B2B578337}"/>
              </a:ext>
            </a:extLst>
          </p:cNvPr>
          <p:cNvSpPr>
            <a:spLocks noGrp="1"/>
          </p:cNvSpPr>
          <p:nvPr>
            <p:ph type="title"/>
          </p:nvPr>
        </p:nvSpPr>
        <p:spPr/>
        <p:txBody>
          <a:bodyPr/>
          <a:lstStyle/>
          <a:p>
            <a:r>
              <a:rPr lang="en-US" dirty="0"/>
              <a:t>AJAX and Callback Hell (2 of 2)</a:t>
            </a:r>
          </a:p>
        </p:txBody>
      </p:sp>
      <p:pic>
        <p:nvPicPr>
          <p:cNvPr id="6" name="Picture Placeholder 5" descr="A code block with code for nested callbacks resulting in callback hell. Program code. In the code, the words in the variable names are merged, and the code contains the following keywords: const, if. Line 1: const x h r 1, equals, new X M L H t t p Request, left parenthesis, right parenthesis, semicolon. Line 2: x h r 1, dot, on ready state change, equals, function, left parenthesis, right parenthesis, left brace. Line 3, indented once: if, left parenthesis, x h r 1, dot, ready State, equals, equals, equals, 4, ampersand, ampersand, x h r 1, dot, status, equals, equals, equals, 200, right parenthesis, left brace. Line 4, indented once: Forward slash, forward slash, process the response to create a second request. Line 5, indented once: const, x h r 2, equals, new X M L H t t p Request, left parenthesis, right parenthesis, semicolon. Line 6: Blank. Line 7, indented twice: if, left parenthesis, x h r 2, dot, ready State, equals, equals, equals, 4, ampersand, ampersand, x h r 2, dot, status, equals, equals, equals, 200, right parenthesis, left brace. Line 8, indented 3 times: Forward slash, forward slash, process the response to create a third request. Line 9, indented 3 times: const, x h r 3, equals, new X M L H t t p Request, left parenthesis, right parenthesis, semicolon. Line 10: Blank. Line 11, indented a few times: if, left parenthesis, x h r 3, dot, ready State, equals, equals, equals, 4, ampersand, ampersand, x h r 3, dot, status, equals, equals, equals, 200, right parenthesis left brace. Line 12, indented a few times: Forward slash, forward slash, process the response and generate output. Line 13: Blank. Line 14, indented a few times: Right brace, semicolon. Line 15, indented 3 times: x h r 3, dot, open, left parenthesis, left double quotation mark, get, right double quotation mark, comma, u r l 3, right parenthesis, semicolon. Line 16, indented 3 times: x h r 3, dot, send, left parenthesis, null, right parenthesis, semicolon. Line 17, indented 3 times: Right brace, semicolon. Line 18, indented twice: x h r 2, dot, open, left parenthesis, left double quotation mark, get, right double quotation mark, comma, u r l 2, right parenthesis, semicolon. Line 19, indented twice: x h r 2, dot, send, left parenthesis, null, right parenthesis, semicolon. Line 20, indented once: Right brace, semicolon. Line 21: Right brace, semicolon. Line 22: x h r 1, dot, open, left parenthesis, left double quotation mark, get, right double quotation mark, comma, u r l, right parenthesis, semicolon. Line 23: x h r 1, dot, send, left parenthesis, null, right parenthesis, semicolon.">
            <a:extLst>
              <a:ext uri="{FF2B5EF4-FFF2-40B4-BE49-F238E27FC236}">
                <a16:creationId xmlns:a16="http://schemas.microsoft.com/office/drawing/2014/main" id="{3D815E29-E24B-DD4B-99D9-35BA7C65639B}"/>
              </a:ext>
            </a:extLst>
          </p:cNvPr>
          <p:cNvPicPr>
            <a:picLocks noGrp="1" noChangeAspect="1"/>
          </p:cNvPicPr>
          <p:nvPr>
            <p:ph type="pic" sz="quarter" idx="10"/>
          </p:nvPr>
        </p:nvPicPr>
        <p:blipFill>
          <a:blip r:embed="rId2"/>
          <a:stretch>
            <a:fillRect/>
          </a:stretch>
        </p:blipFill>
        <p:spPr>
          <a:xfrm>
            <a:off x="733118" y="1618487"/>
            <a:ext cx="6261240" cy="4548439"/>
          </a:xfrm>
        </p:spPr>
      </p:pic>
      <p:sp>
        <p:nvSpPr>
          <p:cNvPr id="4" name="Text Placeholder 3">
            <a:extLst>
              <a:ext uri="{FF2B5EF4-FFF2-40B4-BE49-F238E27FC236}">
                <a16:creationId xmlns:a16="http://schemas.microsoft.com/office/drawing/2014/main" id="{DAEF2BCC-B8D5-014B-88B5-C6A8E9973E91}"/>
              </a:ext>
            </a:extLst>
          </p:cNvPr>
          <p:cNvSpPr>
            <a:spLocks noGrp="1"/>
          </p:cNvSpPr>
          <p:nvPr>
            <p:ph type="body" sz="quarter" idx="11"/>
          </p:nvPr>
        </p:nvSpPr>
        <p:spPr/>
        <p:txBody>
          <a:bodyPr/>
          <a:lstStyle/>
          <a:p>
            <a:r>
              <a:rPr lang="en-US" dirty="0"/>
              <a:t>Figure 11-14 Nested callbacks resulting in callback hell</a:t>
            </a:r>
          </a:p>
        </p:txBody>
      </p:sp>
    </p:spTree>
    <p:extLst>
      <p:ext uri="{BB962C8B-B14F-4D97-AF65-F5344CB8AC3E}">
        <p14:creationId xmlns:p14="http://schemas.microsoft.com/office/powerpoint/2010/main" val="22117795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8922A-45C5-7C43-A49B-047CE89AB948}"/>
              </a:ext>
            </a:extLst>
          </p:cNvPr>
          <p:cNvSpPr>
            <a:spLocks noGrp="1"/>
          </p:cNvSpPr>
          <p:nvPr>
            <p:ph type="title"/>
          </p:nvPr>
        </p:nvSpPr>
        <p:spPr/>
        <p:txBody>
          <a:bodyPr/>
          <a:lstStyle/>
          <a:p>
            <a:r>
              <a:rPr lang="en-US" dirty="0"/>
              <a:t>Introducing Arrow Functions (1 of 5)</a:t>
            </a:r>
          </a:p>
        </p:txBody>
      </p:sp>
      <p:sp>
        <p:nvSpPr>
          <p:cNvPr id="3" name="Text Placeholder 2">
            <a:extLst>
              <a:ext uri="{FF2B5EF4-FFF2-40B4-BE49-F238E27FC236}">
                <a16:creationId xmlns:a16="http://schemas.microsoft.com/office/drawing/2014/main" id="{F6E94BD9-0B50-3B41-84D9-C5252292C7E7}"/>
              </a:ext>
            </a:extLst>
          </p:cNvPr>
          <p:cNvSpPr>
            <a:spLocks noGrp="1"/>
          </p:cNvSpPr>
          <p:nvPr>
            <p:ph type="body" sz="quarter" idx="17"/>
          </p:nvPr>
        </p:nvSpPr>
        <p:spPr/>
        <p:txBody>
          <a:bodyPr/>
          <a:lstStyle/>
          <a:p>
            <a:r>
              <a:rPr lang="en-US" dirty="0"/>
              <a:t>Sample code that stores a function using a </a:t>
            </a:r>
            <a:r>
              <a:rPr lang="en-US" b="1" dirty="0">
                <a:solidFill>
                  <a:srgbClr val="004A78"/>
                </a:solidFill>
              </a:rPr>
              <a:t>function expression</a:t>
            </a:r>
            <a:r>
              <a:rPr lang="en-US" dirty="0"/>
              <a:t>:</a:t>
            </a:r>
            <a:br>
              <a:rPr lang="en-US" dirty="0"/>
            </a:br>
            <a:r>
              <a:rPr lang="en-US" dirty="0">
                <a:latin typeface="Courier New" panose="02070309020205020404" pitchFamily="49" charset="0"/>
                <a:cs typeface="Courier New" panose="02070309020205020404" pitchFamily="49" charset="0"/>
              </a:rPr>
              <a:t>let </a:t>
            </a:r>
            <a:r>
              <a:rPr lang="en-US" dirty="0" err="1">
                <a:latin typeface="Courier New" panose="02070309020205020404" pitchFamily="49" charset="0"/>
                <a:cs typeface="Courier New" panose="02070309020205020404" pitchFamily="49" charset="0"/>
              </a:rPr>
              <a:t>addValues</a:t>
            </a:r>
            <a:r>
              <a:rPr lang="en-US" dirty="0">
                <a:latin typeface="Courier New" panose="02070309020205020404" pitchFamily="49" charset="0"/>
                <a:cs typeface="Courier New" panose="02070309020205020404" pitchFamily="49" charset="0"/>
              </a:rPr>
              <a:t> = function(a, b)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let sum = a + b;</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return sum;</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addValues</a:t>
            </a:r>
            <a:r>
              <a:rPr lang="en-US" dirty="0">
                <a:latin typeface="Courier New" panose="02070309020205020404" pitchFamily="49" charset="0"/>
                <a:cs typeface="Courier New" panose="02070309020205020404" pitchFamily="49" charset="0"/>
              </a:rPr>
              <a:t>(3, 5); // returns 8</a:t>
            </a:r>
          </a:p>
          <a:p>
            <a:r>
              <a:rPr lang="en-US" dirty="0"/>
              <a:t>General form for </a:t>
            </a:r>
            <a:r>
              <a:rPr lang="en-US" b="1" dirty="0">
                <a:solidFill>
                  <a:srgbClr val="004A78"/>
                </a:solidFill>
              </a:rPr>
              <a:t>arrow function </a:t>
            </a:r>
            <a:r>
              <a:rPr lang="en-US" dirty="0"/>
              <a:t>syntax, which removes extraneous characters:</a:t>
            </a:r>
            <a:br>
              <a:rPr lang="en-US" dirty="0"/>
            </a:br>
            <a:r>
              <a:rPr lang="en-US" dirty="0">
                <a:latin typeface="Courier New" panose="02070309020205020404" pitchFamily="49" charset="0"/>
                <a:cs typeface="Courier New" panose="02070309020205020404" pitchFamily="49" charset="0"/>
              </a:rPr>
              <a:t>let </a:t>
            </a:r>
            <a:r>
              <a:rPr lang="en-US" i="1" dirty="0" err="1">
                <a:latin typeface="Courier New" panose="02070309020205020404" pitchFamily="49" charset="0"/>
                <a:cs typeface="Courier New" panose="02070309020205020404" pitchFamily="49" charset="0"/>
              </a:rPr>
              <a:t>functionName</a:t>
            </a:r>
            <a:r>
              <a:rPr lang="en-US" dirty="0">
                <a:latin typeface="Courier New" panose="02070309020205020404" pitchFamily="49" charset="0"/>
                <a:cs typeface="Courier New" panose="02070309020205020404" pitchFamily="49" charset="0"/>
              </a:rPr>
              <a:t> = (</a:t>
            </a:r>
            <a:r>
              <a:rPr lang="en-US" i="1" dirty="0">
                <a:latin typeface="Courier New" panose="02070309020205020404" pitchFamily="49" charset="0"/>
                <a:cs typeface="Courier New" panose="02070309020205020404" pitchFamily="49" charset="0"/>
              </a:rPr>
              <a:t>parameters</a:t>
            </a:r>
            <a:r>
              <a:rPr lang="en-US" dirty="0">
                <a:latin typeface="Courier New" panose="02070309020205020404" pitchFamily="49" charset="0"/>
                <a:cs typeface="Courier New" panose="02070309020205020404" pitchFamily="49" charset="0"/>
              </a:rPr>
              <a:t>) =&gt;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statements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a:p>
            <a:pPr lvl="1"/>
            <a:r>
              <a:rPr lang="en-US" dirty="0"/>
              <a:t>The </a:t>
            </a:r>
            <a:r>
              <a:rPr lang="en-US" b="1" dirty="0">
                <a:solidFill>
                  <a:srgbClr val="004A78"/>
                </a:solidFill>
              </a:rPr>
              <a:t>fat arrow </a:t>
            </a:r>
            <a:r>
              <a:rPr lang="en-US" dirty="0"/>
              <a:t>symbol (=&gt;) replaces the </a:t>
            </a:r>
            <a:r>
              <a:rPr lang="en-US" dirty="0">
                <a:latin typeface="Courier New" panose="02070309020205020404" pitchFamily="49" charset="0"/>
                <a:cs typeface="Courier New" panose="02070309020205020404" pitchFamily="49" charset="0"/>
              </a:rPr>
              <a:t>function</a:t>
            </a:r>
            <a:r>
              <a:rPr lang="en-US" dirty="0"/>
              <a:t> keyword</a:t>
            </a:r>
          </a:p>
          <a:p>
            <a:pPr lvl="1"/>
            <a:r>
              <a:rPr lang="en-US" dirty="0"/>
              <a:t>The </a:t>
            </a:r>
            <a:r>
              <a:rPr lang="en-US" i="1" dirty="0">
                <a:latin typeface="Courier New" panose="02070309020205020404" pitchFamily="49" charset="0"/>
                <a:cs typeface="Courier New" panose="02070309020205020404" pitchFamily="49" charset="0"/>
              </a:rPr>
              <a:t>parameters</a:t>
            </a:r>
            <a:r>
              <a:rPr lang="en-US" dirty="0"/>
              <a:t> and </a:t>
            </a:r>
            <a:r>
              <a:rPr lang="en-US" i="1" dirty="0">
                <a:latin typeface="Courier New" panose="02070309020205020404" pitchFamily="49" charset="0"/>
                <a:cs typeface="Courier New" panose="02070309020205020404" pitchFamily="49" charset="0"/>
              </a:rPr>
              <a:t>statements</a:t>
            </a:r>
            <a:r>
              <a:rPr lang="en-US" dirty="0"/>
              <a:t> are the same as in a function declaration or function expression</a:t>
            </a:r>
          </a:p>
        </p:txBody>
      </p:sp>
    </p:spTree>
    <p:extLst>
      <p:ext uri="{BB962C8B-B14F-4D97-AF65-F5344CB8AC3E}">
        <p14:creationId xmlns:p14="http://schemas.microsoft.com/office/powerpoint/2010/main" val="10236980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84D68-F3F5-5F4F-B1B3-F8B2330786AD}"/>
              </a:ext>
            </a:extLst>
          </p:cNvPr>
          <p:cNvSpPr>
            <a:spLocks noGrp="1"/>
          </p:cNvSpPr>
          <p:nvPr>
            <p:ph type="title"/>
          </p:nvPr>
        </p:nvSpPr>
        <p:spPr/>
        <p:txBody>
          <a:bodyPr/>
          <a:lstStyle/>
          <a:p>
            <a:r>
              <a:rPr lang="en-US" dirty="0"/>
              <a:t>Introducing Arrow Functions (2 of 5)</a:t>
            </a:r>
          </a:p>
        </p:txBody>
      </p:sp>
      <p:sp>
        <p:nvSpPr>
          <p:cNvPr id="3" name="Text Placeholder 2">
            <a:extLst>
              <a:ext uri="{FF2B5EF4-FFF2-40B4-BE49-F238E27FC236}">
                <a16:creationId xmlns:a16="http://schemas.microsoft.com/office/drawing/2014/main" id="{A6E11FDD-6C0E-D142-9710-0B04A2099DE1}"/>
              </a:ext>
            </a:extLst>
          </p:cNvPr>
          <p:cNvSpPr>
            <a:spLocks noGrp="1"/>
          </p:cNvSpPr>
          <p:nvPr>
            <p:ph type="body" sz="quarter" idx="17"/>
          </p:nvPr>
        </p:nvSpPr>
        <p:spPr/>
        <p:txBody>
          <a:bodyPr/>
          <a:lstStyle/>
          <a:p>
            <a:r>
              <a:rPr lang="en-US" dirty="0"/>
              <a:t>The </a:t>
            </a:r>
            <a:r>
              <a:rPr lang="en-US" dirty="0" err="1">
                <a:latin typeface="Courier New" panose="02070309020205020404" pitchFamily="49" charset="0"/>
                <a:cs typeface="Courier New" panose="02070309020205020404" pitchFamily="49" charset="0"/>
              </a:rPr>
              <a:t>addValues</a:t>
            </a:r>
            <a:r>
              <a:rPr lang="en-US" dirty="0">
                <a:latin typeface="Courier New" panose="02070309020205020404" pitchFamily="49" charset="0"/>
                <a:cs typeface="Courier New" panose="02070309020205020404" pitchFamily="49" charset="0"/>
              </a:rPr>
              <a:t>()</a:t>
            </a:r>
            <a:r>
              <a:rPr lang="en-US" dirty="0"/>
              <a:t> function can be rewritten in arrow function syntax as:</a:t>
            </a:r>
            <a:br>
              <a:rPr lang="en-US" dirty="0"/>
            </a:br>
            <a:r>
              <a:rPr lang="en-US" dirty="0">
                <a:latin typeface="Courier New" panose="02070309020205020404" pitchFamily="49" charset="0"/>
                <a:cs typeface="Courier New" panose="02070309020205020404" pitchFamily="49" charset="0"/>
              </a:rPr>
              <a:t>let </a:t>
            </a:r>
            <a:r>
              <a:rPr lang="en-US" dirty="0" err="1">
                <a:latin typeface="Courier New" panose="02070309020205020404" pitchFamily="49" charset="0"/>
                <a:cs typeface="Courier New" panose="02070309020205020404" pitchFamily="49" charset="0"/>
              </a:rPr>
              <a:t>addValues</a:t>
            </a:r>
            <a:r>
              <a:rPr lang="en-US" dirty="0">
                <a:latin typeface="Courier New" panose="02070309020205020404" pitchFamily="49" charset="0"/>
                <a:cs typeface="Courier New" panose="02070309020205020404" pitchFamily="49" charset="0"/>
              </a:rPr>
              <a:t> = (a, b) =&gt;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let sum = a + b;</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return sum;</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a:p>
            <a:r>
              <a:rPr lang="en-US" dirty="0"/>
              <a:t>Arrow functions and parameter values</a:t>
            </a:r>
          </a:p>
          <a:p>
            <a:pPr lvl="1"/>
            <a:r>
              <a:rPr lang="en-US" dirty="0"/>
              <a:t>The parentheses can be removed for a single parameter, but must be used for two or more or included between the assignment operator and fat arrow symbol for zero</a:t>
            </a:r>
          </a:p>
          <a:p>
            <a:pPr lvl="1"/>
            <a:r>
              <a:rPr lang="en-US" dirty="0"/>
              <a:t>The command block and return keyword can be omitted if the function contains a single statement</a:t>
            </a:r>
          </a:p>
          <a:p>
            <a:pPr lvl="1"/>
            <a:r>
              <a:rPr lang="en-US" dirty="0"/>
              <a:t>Anonymous functions can be written in arrow function syntax as well</a:t>
            </a:r>
          </a:p>
          <a:p>
            <a:pPr lvl="1"/>
            <a:r>
              <a:rPr lang="en-US" dirty="0"/>
              <a:t>The </a:t>
            </a:r>
            <a:r>
              <a:rPr lang="en-US" dirty="0">
                <a:latin typeface="Courier New" panose="02070309020205020404" pitchFamily="49" charset="0"/>
                <a:cs typeface="Courier New" panose="02070309020205020404" pitchFamily="49" charset="0"/>
              </a:rPr>
              <a:t>this</a:t>
            </a:r>
            <a:r>
              <a:rPr lang="en-US" dirty="0"/>
              <a:t> keyword returns the object that called the function with function declarations, but the object that defined or owned the function with arrow functions</a:t>
            </a:r>
          </a:p>
          <a:p>
            <a:pPr lvl="2"/>
            <a:r>
              <a:rPr lang="en-US" dirty="0"/>
              <a:t>Arrow functions take their meaning from outside and do not have their own </a:t>
            </a:r>
            <a:r>
              <a:rPr lang="en-US" dirty="0">
                <a:latin typeface="Courier New" panose="02070309020205020404" pitchFamily="49" charset="0"/>
                <a:cs typeface="Courier New" panose="02070309020205020404" pitchFamily="49" charset="0"/>
              </a:rPr>
              <a:t>this</a:t>
            </a:r>
          </a:p>
        </p:txBody>
      </p:sp>
    </p:spTree>
    <p:extLst>
      <p:ext uri="{BB962C8B-B14F-4D97-AF65-F5344CB8AC3E}">
        <p14:creationId xmlns:p14="http://schemas.microsoft.com/office/powerpoint/2010/main" val="41629338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ECCC4-05E8-AB4B-8FF8-31BEF34C467C}"/>
              </a:ext>
            </a:extLst>
          </p:cNvPr>
          <p:cNvSpPr>
            <a:spLocks noGrp="1"/>
          </p:cNvSpPr>
          <p:nvPr>
            <p:ph type="title"/>
          </p:nvPr>
        </p:nvSpPr>
        <p:spPr/>
        <p:txBody>
          <a:bodyPr/>
          <a:lstStyle/>
          <a:p>
            <a:r>
              <a:rPr lang="en-US" dirty="0"/>
              <a:t>Introducing Arrow Functions (3 of 5)</a:t>
            </a:r>
          </a:p>
        </p:txBody>
      </p:sp>
      <p:graphicFrame>
        <p:nvGraphicFramePr>
          <p:cNvPr id="5" name="Table Placeholder 4">
            <a:extLst>
              <a:ext uri="{FF2B5EF4-FFF2-40B4-BE49-F238E27FC236}">
                <a16:creationId xmlns:a16="http://schemas.microsoft.com/office/drawing/2014/main" id="{287BD291-DD16-3D4E-A8DA-E5D928B1876D}"/>
              </a:ext>
            </a:extLst>
          </p:cNvPr>
          <p:cNvGraphicFramePr>
            <a:graphicFrameLocks noGrp="1"/>
          </p:cNvGraphicFramePr>
          <p:nvPr>
            <p:ph type="tbl" sz="quarter" idx="10"/>
          </p:nvPr>
        </p:nvGraphicFramePr>
        <p:xfrm>
          <a:off x="838200" y="1257305"/>
          <a:ext cx="10515600" cy="430276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162059610"/>
                    </a:ext>
                  </a:extLst>
                </a:gridCol>
                <a:gridCol w="5257800">
                  <a:extLst>
                    <a:ext uri="{9D8B030D-6E8A-4147-A177-3AD203B41FA5}">
                      <a16:colId xmlns:a16="http://schemas.microsoft.com/office/drawing/2014/main" val="3448148198"/>
                    </a:ext>
                  </a:extLst>
                </a:gridCol>
              </a:tblGrid>
              <a:tr h="370840">
                <a:tc>
                  <a:txBody>
                    <a:bodyPr/>
                    <a:lstStyle/>
                    <a:p>
                      <a:r>
                        <a:rPr lang="en-US" dirty="0"/>
                        <a:t>Function Declaration</a:t>
                      </a:r>
                    </a:p>
                  </a:txBody>
                  <a:tcPr/>
                </a:tc>
                <a:tc>
                  <a:txBody>
                    <a:bodyPr/>
                    <a:lstStyle/>
                    <a:p>
                      <a:r>
                        <a:rPr lang="en-US" dirty="0"/>
                        <a:t>Arrow Function</a:t>
                      </a:r>
                    </a:p>
                  </a:txBody>
                  <a:tcPr/>
                </a:tc>
                <a:extLst>
                  <a:ext uri="{0D108BD9-81ED-4DB2-BD59-A6C34878D82A}">
                    <a16:rowId xmlns:a16="http://schemas.microsoft.com/office/drawing/2014/main" val="1840265279"/>
                  </a:ext>
                </a:extLst>
              </a:tr>
              <a:tr h="370840">
                <a:tc>
                  <a:txBody>
                    <a:bodyPr/>
                    <a:lstStyle/>
                    <a:p>
                      <a:r>
                        <a:rPr lang="en-US" dirty="0">
                          <a:latin typeface="Courier New" panose="02070309020205020404" pitchFamily="49" charset="0"/>
                          <a:cs typeface="Courier New" panose="02070309020205020404" pitchFamily="49" charset="0"/>
                        </a:rPr>
                        <a:t>function </a:t>
                      </a:r>
                      <a:r>
                        <a:rPr lang="en-US" dirty="0" err="1">
                          <a:latin typeface="Courier New" panose="02070309020205020404" pitchFamily="49" charset="0"/>
                          <a:cs typeface="Courier New" panose="02070309020205020404" pitchFamily="49" charset="0"/>
                        </a:rPr>
                        <a:t>sumTen</a:t>
                      </a:r>
                      <a:r>
                        <a:rPr lang="en-US" dirty="0">
                          <a:latin typeface="Courier New" panose="02070309020205020404" pitchFamily="49" charset="0"/>
                          <a:cs typeface="Courier New" panose="02070309020205020404" pitchFamily="49" charset="0"/>
                        </a:rPr>
                        <a:t>(x, y) {</a:t>
                      </a:r>
                    </a:p>
                    <a:p>
                      <a:r>
                        <a:rPr lang="en-US" dirty="0">
                          <a:latin typeface="Courier New" panose="02070309020205020404" pitchFamily="49" charset="0"/>
                          <a:cs typeface="Courier New" panose="02070309020205020404" pitchFamily="49" charset="0"/>
                        </a:rPr>
                        <a:t>   let total = x + y + 10;</a:t>
                      </a:r>
                    </a:p>
                    <a:p>
                      <a:r>
                        <a:rPr lang="en-US" dirty="0">
                          <a:latin typeface="Courier New" panose="02070309020205020404" pitchFamily="49" charset="0"/>
                          <a:cs typeface="Courier New" panose="02070309020205020404" pitchFamily="49" charset="0"/>
                        </a:rPr>
                        <a:t>   return total;</a:t>
                      </a:r>
                    </a:p>
                    <a:p>
                      <a:r>
                        <a:rPr lang="en-US" dirty="0">
                          <a:latin typeface="Courier New" panose="02070309020205020404" pitchFamily="49" charset="0"/>
                          <a:cs typeface="Courier New" panose="02070309020205020404" pitchFamily="49" charset="0"/>
                        </a:rPr>
                        <a:t>}</a:t>
                      </a:r>
                    </a:p>
                  </a:txBody>
                  <a:tcPr/>
                </a:tc>
                <a:tc>
                  <a:txBody>
                    <a:bodyPr/>
                    <a:lstStyle/>
                    <a:p>
                      <a:r>
                        <a:rPr lang="en-US" dirty="0">
                          <a:latin typeface="Courier New" panose="02070309020205020404" pitchFamily="49" charset="0"/>
                          <a:cs typeface="Courier New" panose="02070309020205020404" pitchFamily="49" charset="0"/>
                        </a:rPr>
                        <a:t>let </a:t>
                      </a:r>
                      <a:r>
                        <a:rPr lang="en-US" dirty="0" err="1">
                          <a:latin typeface="Courier New" panose="02070309020205020404" pitchFamily="49" charset="0"/>
                          <a:cs typeface="Courier New" panose="02070309020205020404" pitchFamily="49" charset="0"/>
                        </a:rPr>
                        <a:t>sumTen</a:t>
                      </a:r>
                      <a:r>
                        <a:rPr lang="en-US" dirty="0">
                          <a:latin typeface="Courier New" panose="02070309020205020404" pitchFamily="49" charset="0"/>
                          <a:cs typeface="Courier New" panose="02070309020205020404" pitchFamily="49" charset="0"/>
                        </a:rPr>
                        <a:t> (x, y) =&gt; {</a:t>
                      </a:r>
                    </a:p>
                    <a:p>
                      <a:r>
                        <a:rPr lang="en-US" dirty="0">
                          <a:latin typeface="Courier New" panose="02070309020205020404" pitchFamily="49" charset="0"/>
                          <a:cs typeface="Courier New" panose="02070309020205020404" pitchFamily="49" charset="0"/>
                        </a:rPr>
                        <a:t>   let total = x + y + 10;</a:t>
                      </a:r>
                    </a:p>
                    <a:p>
                      <a:r>
                        <a:rPr lang="en-US" dirty="0">
                          <a:latin typeface="Courier New" panose="02070309020205020404" pitchFamily="49" charset="0"/>
                          <a:cs typeface="Courier New" panose="02070309020205020404" pitchFamily="49" charset="0"/>
                        </a:rPr>
                        <a:t>   return total;</a:t>
                      </a:r>
                    </a:p>
                    <a:p>
                      <a:r>
                        <a:rPr lang="en-US" dirty="0">
                          <a:latin typeface="Courier New" panose="02070309020205020404" pitchFamily="49" charset="0"/>
                          <a:cs typeface="Courier New" panose="02070309020205020404" pitchFamily="49" charset="0"/>
                        </a:rPr>
                        <a:t>}</a:t>
                      </a:r>
                    </a:p>
                  </a:txBody>
                  <a:tcPr/>
                </a:tc>
                <a:extLst>
                  <a:ext uri="{0D108BD9-81ED-4DB2-BD59-A6C34878D82A}">
                    <a16:rowId xmlns:a16="http://schemas.microsoft.com/office/drawing/2014/main" val="1016245354"/>
                  </a:ext>
                </a:extLst>
              </a:tr>
              <a:tr h="370840">
                <a:tc>
                  <a:txBody>
                    <a:bodyPr/>
                    <a:lstStyle/>
                    <a:p>
                      <a:r>
                        <a:rPr lang="en-US" dirty="0">
                          <a:latin typeface="Courier New" panose="02070309020205020404" pitchFamily="49" charset="0"/>
                          <a:cs typeface="Courier New" panose="02070309020205020404" pitchFamily="49" charset="0"/>
                        </a:rPr>
                        <a:t>function sum(x, y) {</a:t>
                      </a:r>
                    </a:p>
                    <a:p>
                      <a:r>
                        <a:rPr lang="en-US" dirty="0">
                          <a:latin typeface="Courier New" panose="02070309020205020404" pitchFamily="49" charset="0"/>
                          <a:cs typeface="Courier New" panose="02070309020205020404" pitchFamily="49" charset="0"/>
                        </a:rPr>
                        <a:t>   return x + y;</a:t>
                      </a:r>
                    </a:p>
                    <a:p>
                      <a:r>
                        <a:rPr lang="en-US" dirty="0">
                          <a:latin typeface="Courier New" panose="02070309020205020404" pitchFamily="49" charset="0"/>
                          <a:cs typeface="Courier New" panose="02070309020205020404" pitchFamily="49" charset="0"/>
                        </a:rPr>
                        <a:t>}</a:t>
                      </a:r>
                    </a:p>
                  </a:txBody>
                  <a:tcPr/>
                </a:tc>
                <a:tc>
                  <a:txBody>
                    <a:bodyPr/>
                    <a:lstStyle/>
                    <a:p>
                      <a:r>
                        <a:rPr lang="en-US" dirty="0">
                          <a:latin typeface="Courier New" panose="02070309020205020404" pitchFamily="49" charset="0"/>
                          <a:cs typeface="Courier New" panose="02070309020205020404" pitchFamily="49" charset="0"/>
                        </a:rPr>
                        <a:t>let sum = (x, y) =&gt; x + y;</a:t>
                      </a:r>
                    </a:p>
                  </a:txBody>
                  <a:tcPr/>
                </a:tc>
                <a:extLst>
                  <a:ext uri="{0D108BD9-81ED-4DB2-BD59-A6C34878D82A}">
                    <a16:rowId xmlns:a16="http://schemas.microsoft.com/office/drawing/2014/main" val="855115686"/>
                  </a:ext>
                </a:extLst>
              </a:tr>
              <a:tr h="370840">
                <a:tc>
                  <a:txBody>
                    <a:bodyPr/>
                    <a:lstStyle/>
                    <a:p>
                      <a:r>
                        <a:rPr lang="en-US" dirty="0">
                          <a:latin typeface="Courier New" panose="02070309020205020404" pitchFamily="49" charset="0"/>
                          <a:cs typeface="Courier New" panose="02070309020205020404" pitchFamily="49" charset="0"/>
                        </a:rPr>
                        <a:t>function </a:t>
                      </a:r>
                      <a:r>
                        <a:rPr lang="en-US" dirty="0" err="1">
                          <a:latin typeface="Courier New" panose="02070309020205020404" pitchFamily="49" charset="0"/>
                          <a:cs typeface="Courier New" panose="02070309020205020404" pitchFamily="49" charset="0"/>
                        </a:rPr>
                        <a:t>addTen</a:t>
                      </a:r>
                      <a:r>
                        <a:rPr lang="en-US" dirty="0">
                          <a:latin typeface="Courier New" panose="02070309020205020404" pitchFamily="49" charset="0"/>
                          <a:cs typeface="Courier New" panose="02070309020205020404" pitchFamily="49" charset="0"/>
                        </a:rPr>
                        <a:t>(x) {</a:t>
                      </a:r>
                    </a:p>
                    <a:p>
                      <a:r>
                        <a:rPr lang="en-US" dirty="0">
                          <a:latin typeface="Courier New" panose="02070309020205020404" pitchFamily="49" charset="0"/>
                          <a:cs typeface="Courier New" panose="02070309020205020404" pitchFamily="49" charset="0"/>
                        </a:rPr>
                        <a:t>   return x + 10;</a:t>
                      </a:r>
                    </a:p>
                    <a:p>
                      <a:r>
                        <a:rPr lang="en-US" dirty="0">
                          <a:latin typeface="Courier New" panose="02070309020205020404" pitchFamily="49" charset="0"/>
                          <a:cs typeface="Courier New" panose="02070309020205020404" pitchFamily="49" charset="0"/>
                        </a:rPr>
                        <a:t>}</a:t>
                      </a:r>
                    </a:p>
                  </a:txBody>
                  <a:tcPr/>
                </a:tc>
                <a:tc>
                  <a:txBody>
                    <a:bodyPr/>
                    <a:lstStyle/>
                    <a:p>
                      <a:r>
                        <a:rPr lang="en-US" dirty="0">
                          <a:latin typeface="Courier New" panose="02070309020205020404" pitchFamily="49" charset="0"/>
                          <a:cs typeface="Courier New" panose="02070309020205020404" pitchFamily="49" charset="0"/>
                        </a:rPr>
                        <a:t>let </a:t>
                      </a:r>
                      <a:r>
                        <a:rPr lang="en-US" dirty="0" err="1">
                          <a:latin typeface="Courier New" panose="02070309020205020404" pitchFamily="49" charset="0"/>
                          <a:cs typeface="Courier New" panose="02070309020205020404" pitchFamily="49" charset="0"/>
                        </a:rPr>
                        <a:t>addTen</a:t>
                      </a:r>
                      <a:r>
                        <a:rPr lang="en-US" dirty="0">
                          <a:latin typeface="Courier New" panose="02070309020205020404" pitchFamily="49" charset="0"/>
                          <a:cs typeface="Courier New" panose="02070309020205020404" pitchFamily="49" charset="0"/>
                        </a:rPr>
                        <a:t> = x =&gt; x + 10;</a:t>
                      </a:r>
                    </a:p>
                  </a:txBody>
                  <a:tcPr/>
                </a:tc>
                <a:extLst>
                  <a:ext uri="{0D108BD9-81ED-4DB2-BD59-A6C34878D82A}">
                    <a16:rowId xmlns:a16="http://schemas.microsoft.com/office/drawing/2014/main" val="553814809"/>
                  </a:ext>
                </a:extLst>
              </a:tr>
              <a:tr h="370840">
                <a:tc>
                  <a:txBody>
                    <a:bodyPr/>
                    <a:lstStyle/>
                    <a:p>
                      <a:r>
                        <a:rPr lang="en-US" dirty="0">
                          <a:latin typeface="Courier New" panose="02070309020205020404" pitchFamily="49" charset="0"/>
                          <a:cs typeface="Courier New" panose="02070309020205020404" pitchFamily="49" charset="0"/>
                        </a:rPr>
                        <a:t>function </a:t>
                      </a:r>
                      <a:r>
                        <a:rPr lang="en-US" dirty="0" err="1">
                          <a:latin typeface="Courier New" panose="02070309020205020404" pitchFamily="49" charset="0"/>
                          <a:cs typeface="Courier New" panose="02070309020205020404" pitchFamily="49" charset="0"/>
                        </a:rPr>
                        <a:t>randNum</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return </a:t>
                      </a:r>
                      <a:r>
                        <a:rPr lang="en-US" dirty="0" err="1">
                          <a:latin typeface="Courier New" panose="02070309020205020404" pitchFamily="49" charset="0"/>
                          <a:cs typeface="Courier New" panose="02070309020205020404" pitchFamily="49" charset="0"/>
                        </a:rPr>
                        <a:t>Math.random</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txBody>
                  <a:tcPr/>
                </a:tc>
                <a:tc>
                  <a:txBody>
                    <a:bodyPr/>
                    <a:lstStyle/>
                    <a:p>
                      <a:r>
                        <a:rPr lang="en-US" dirty="0">
                          <a:latin typeface="Courier New" panose="02070309020205020404" pitchFamily="49" charset="0"/>
                          <a:cs typeface="Courier New" panose="02070309020205020404" pitchFamily="49" charset="0"/>
                        </a:rPr>
                        <a:t>let </a:t>
                      </a:r>
                      <a:r>
                        <a:rPr lang="en-US" dirty="0" err="1">
                          <a:latin typeface="Courier New" panose="02070309020205020404" pitchFamily="49" charset="0"/>
                          <a:cs typeface="Courier New" panose="02070309020205020404" pitchFamily="49" charset="0"/>
                        </a:rPr>
                        <a:t>randNum</a:t>
                      </a:r>
                      <a:r>
                        <a:rPr lang="en-US" dirty="0">
                          <a:latin typeface="Courier New" panose="02070309020205020404" pitchFamily="49" charset="0"/>
                          <a:cs typeface="Courier New" panose="02070309020205020404" pitchFamily="49" charset="0"/>
                        </a:rPr>
                        <a:t> = () =&gt; </a:t>
                      </a:r>
                      <a:r>
                        <a:rPr lang="en-US" dirty="0" err="1">
                          <a:latin typeface="Courier New" panose="02070309020205020404" pitchFamily="49" charset="0"/>
                          <a:cs typeface="Courier New" panose="02070309020205020404" pitchFamily="49" charset="0"/>
                        </a:rPr>
                        <a:t>Math.random</a:t>
                      </a:r>
                      <a:r>
                        <a:rPr lang="en-US" dirty="0">
                          <a:latin typeface="Courier New" panose="02070309020205020404" pitchFamily="49" charset="0"/>
                          <a:cs typeface="Courier New" panose="02070309020205020404" pitchFamily="49" charset="0"/>
                        </a:rPr>
                        <a:t>;</a:t>
                      </a:r>
                    </a:p>
                  </a:txBody>
                  <a:tcPr/>
                </a:tc>
                <a:extLst>
                  <a:ext uri="{0D108BD9-81ED-4DB2-BD59-A6C34878D82A}">
                    <a16:rowId xmlns:a16="http://schemas.microsoft.com/office/drawing/2014/main" val="1723731376"/>
                  </a:ext>
                </a:extLst>
              </a:tr>
            </a:tbl>
          </a:graphicData>
        </a:graphic>
      </p:graphicFrame>
    </p:spTree>
    <p:extLst>
      <p:ext uri="{BB962C8B-B14F-4D97-AF65-F5344CB8AC3E}">
        <p14:creationId xmlns:p14="http://schemas.microsoft.com/office/powerpoint/2010/main" val="1442434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ECCC4-05E8-AB4B-8FF8-31BEF34C467C}"/>
              </a:ext>
            </a:extLst>
          </p:cNvPr>
          <p:cNvSpPr>
            <a:spLocks noGrp="1"/>
          </p:cNvSpPr>
          <p:nvPr>
            <p:ph type="title"/>
          </p:nvPr>
        </p:nvSpPr>
        <p:spPr/>
        <p:txBody>
          <a:bodyPr/>
          <a:lstStyle/>
          <a:p>
            <a:r>
              <a:rPr lang="en-US" dirty="0"/>
              <a:t>Introducing Arrow Functions (4 of 5)</a:t>
            </a:r>
          </a:p>
        </p:txBody>
      </p:sp>
      <p:graphicFrame>
        <p:nvGraphicFramePr>
          <p:cNvPr id="5" name="Table Placeholder 4">
            <a:extLst>
              <a:ext uri="{FF2B5EF4-FFF2-40B4-BE49-F238E27FC236}">
                <a16:creationId xmlns:a16="http://schemas.microsoft.com/office/drawing/2014/main" id="{287BD291-DD16-3D4E-A8DA-E5D928B1876D}"/>
              </a:ext>
            </a:extLst>
          </p:cNvPr>
          <p:cNvGraphicFramePr>
            <a:graphicFrameLocks noGrp="1"/>
          </p:cNvGraphicFramePr>
          <p:nvPr>
            <p:ph type="tbl" sz="quarter" idx="10"/>
          </p:nvPr>
        </p:nvGraphicFramePr>
        <p:xfrm>
          <a:off x="838200" y="1257305"/>
          <a:ext cx="10515600" cy="4577080"/>
        </p:xfrm>
        <a:graphic>
          <a:graphicData uri="http://schemas.openxmlformats.org/drawingml/2006/table">
            <a:tbl>
              <a:tblPr firstRow="1" bandRow="1">
                <a:tableStyleId>{5C22544A-7EE6-4342-B048-85BDC9FD1C3A}</a:tableStyleId>
              </a:tblPr>
              <a:tblGrid>
                <a:gridCol w="4561114">
                  <a:extLst>
                    <a:ext uri="{9D8B030D-6E8A-4147-A177-3AD203B41FA5}">
                      <a16:colId xmlns:a16="http://schemas.microsoft.com/office/drawing/2014/main" val="162059610"/>
                    </a:ext>
                  </a:extLst>
                </a:gridCol>
                <a:gridCol w="5954486">
                  <a:extLst>
                    <a:ext uri="{9D8B030D-6E8A-4147-A177-3AD203B41FA5}">
                      <a16:colId xmlns:a16="http://schemas.microsoft.com/office/drawing/2014/main" val="3448148198"/>
                    </a:ext>
                  </a:extLst>
                </a:gridCol>
              </a:tblGrid>
              <a:tr h="370840">
                <a:tc>
                  <a:txBody>
                    <a:bodyPr/>
                    <a:lstStyle/>
                    <a:p>
                      <a:r>
                        <a:rPr lang="en-US" dirty="0"/>
                        <a:t>Function Declaration</a:t>
                      </a:r>
                    </a:p>
                  </a:txBody>
                  <a:tcPr/>
                </a:tc>
                <a:tc>
                  <a:txBody>
                    <a:bodyPr/>
                    <a:lstStyle/>
                    <a:p>
                      <a:r>
                        <a:rPr lang="en-US" dirty="0"/>
                        <a:t>Arrow Function</a:t>
                      </a:r>
                    </a:p>
                  </a:txBody>
                  <a:tcPr/>
                </a:tc>
                <a:extLst>
                  <a:ext uri="{0D108BD9-81ED-4DB2-BD59-A6C34878D82A}">
                    <a16:rowId xmlns:a16="http://schemas.microsoft.com/office/drawing/2014/main" val="1840265279"/>
                  </a:ext>
                </a:extLst>
              </a:tr>
              <a:tr h="370840">
                <a:tc>
                  <a:txBody>
                    <a:bodyPr/>
                    <a:lstStyle/>
                    <a:p>
                      <a:r>
                        <a:rPr lang="en-US" dirty="0">
                          <a:latin typeface="Courier New" panose="02070309020205020404" pitchFamily="49" charset="0"/>
                          <a:cs typeface="Courier New" panose="02070309020205020404" pitchFamily="49" charset="0"/>
                        </a:rPr>
                        <a:t>function (msg)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console.log</a:t>
                      </a:r>
                      <a:r>
                        <a:rPr lang="en-US" dirty="0">
                          <a:latin typeface="Courier New" panose="02070309020205020404" pitchFamily="49" charset="0"/>
                          <a:cs typeface="Courier New" panose="02070309020205020404" pitchFamily="49" charset="0"/>
                        </a:rPr>
                        <a:t>(msg);</a:t>
                      </a:r>
                    </a:p>
                    <a:p>
                      <a:r>
                        <a:rPr lang="en-US" dirty="0">
                          <a:latin typeface="Courier New" panose="02070309020205020404" pitchFamily="49" charset="0"/>
                          <a:cs typeface="Courier New" panose="02070309020205020404" pitchFamily="49" charset="0"/>
                        </a:rPr>
                        <a:t>}</a:t>
                      </a:r>
                    </a:p>
                  </a:txBody>
                  <a:tcPr/>
                </a:tc>
                <a:tc>
                  <a:txBody>
                    <a:bodyPr/>
                    <a:lstStyle/>
                    <a:p>
                      <a:r>
                        <a:rPr lang="en-US" dirty="0">
                          <a:latin typeface="Courier New" panose="02070309020205020404" pitchFamily="49" charset="0"/>
                          <a:cs typeface="Courier New" panose="02070309020205020404" pitchFamily="49" charset="0"/>
                        </a:rPr>
                        <a:t>msg =&gt; </a:t>
                      </a:r>
                      <a:r>
                        <a:rPr lang="en-US" dirty="0" err="1">
                          <a:latin typeface="Courier New" panose="02070309020205020404" pitchFamily="49" charset="0"/>
                          <a:cs typeface="Courier New" panose="02070309020205020404" pitchFamily="49" charset="0"/>
                        </a:rPr>
                        <a:t>console.log</a:t>
                      </a:r>
                      <a:r>
                        <a:rPr lang="en-US" dirty="0">
                          <a:latin typeface="Courier New" panose="02070309020205020404" pitchFamily="49" charset="0"/>
                          <a:cs typeface="Courier New" panose="02070309020205020404" pitchFamily="49" charset="0"/>
                        </a:rPr>
                        <a:t>(msg);</a:t>
                      </a:r>
                    </a:p>
                  </a:txBody>
                  <a:tcPr/>
                </a:tc>
                <a:extLst>
                  <a:ext uri="{0D108BD9-81ED-4DB2-BD59-A6C34878D82A}">
                    <a16:rowId xmlns:a16="http://schemas.microsoft.com/office/drawing/2014/main" val="1016245354"/>
                  </a:ext>
                </a:extLst>
              </a:tr>
              <a:tr h="370840">
                <a:tc>
                  <a:txBody>
                    <a:bodyPr/>
                    <a:lstStyle/>
                    <a:p>
                      <a:r>
                        <a:rPr lang="en-US" dirty="0" err="1">
                          <a:latin typeface="Courier New" panose="02070309020205020404" pitchFamily="49" charset="0"/>
                          <a:cs typeface="Courier New" panose="02070309020205020404" pitchFamily="49" charset="0"/>
                        </a:rPr>
                        <a:t>setTimeout</a:t>
                      </a:r>
                      <a:r>
                        <a:rPr lang="en-US" dirty="0">
                          <a:latin typeface="Courier New" panose="02070309020205020404" pitchFamily="49" charset="0"/>
                          <a:cs typeface="Courier New" panose="02070309020205020404" pitchFamily="49" charset="0"/>
                        </a:rPr>
                        <a:t>(function() {</a:t>
                      </a:r>
                    </a:p>
                    <a:p>
                      <a:r>
                        <a:rPr lang="en-US" dirty="0">
                          <a:latin typeface="Courier New" panose="02070309020205020404" pitchFamily="49" charset="0"/>
                          <a:cs typeface="Courier New" panose="02070309020205020404" pitchFamily="49" charset="0"/>
                        </a:rPr>
                        <a:t>   alert("hello");</a:t>
                      </a:r>
                    </a:p>
                    <a:p>
                      <a:r>
                        <a:rPr lang="en-US" dirty="0">
                          <a:latin typeface="Courier New" panose="02070309020205020404" pitchFamily="49" charset="0"/>
                          <a:cs typeface="Courier New" panose="02070309020205020404" pitchFamily="49" charset="0"/>
                        </a:rPr>
                        <a:t>}, 2000);</a:t>
                      </a:r>
                    </a:p>
                  </a:txBody>
                  <a:tcPr/>
                </a:tc>
                <a:tc>
                  <a:txBody>
                    <a:bodyPr/>
                    <a:lstStyle/>
                    <a:p>
                      <a:r>
                        <a:rPr lang="en-US" dirty="0" err="1">
                          <a:latin typeface="Courier New" panose="02070309020205020404" pitchFamily="49" charset="0"/>
                          <a:cs typeface="Courier New" panose="02070309020205020404" pitchFamily="49" charset="0"/>
                        </a:rPr>
                        <a:t>setTimeout</a:t>
                      </a:r>
                      <a:r>
                        <a:rPr lang="en-US" dirty="0">
                          <a:latin typeface="Courier New" panose="02070309020205020404" pitchFamily="49" charset="0"/>
                          <a:cs typeface="Courier New" panose="02070309020205020404" pitchFamily="49" charset="0"/>
                        </a:rPr>
                        <a:t>(() =&gt; alert("hello"), 2000);</a:t>
                      </a:r>
                    </a:p>
                  </a:txBody>
                  <a:tcPr/>
                </a:tc>
                <a:extLst>
                  <a:ext uri="{0D108BD9-81ED-4DB2-BD59-A6C34878D82A}">
                    <a16:rowId xmlns:a16="http://schemas.microsoft.com/office/drawing/2014/main" val="855115686"/>
                  </a:ext>
                </a:extLst>
              </a:tr>
              <a:tr h="370840">
                <a:tc>
                  <a:txBody>
                    <a:bodyPr/>
                    <a:lstStyle/>
                    <a:p>
                      <a:r>
                        <a:rPr lang="en-US" dirty="0" err="1">
                          <a:latin typeface="Courier New" panose="02070309020205020404" pitchFamily="49" charset="0"/>
                          <a:cs typeface="Courier New" panose="02070309020205020404" pitchFamily="49" charset="0"/>
                        </a:rPr>
                        <a:t>numbers.sort</a:t>
                      </a:r>
                      <a:r>
                        <a:rPr lang="en-US" dirty="0">
                          <a:latin typeface="Courier New" panose="02070309020205020404" pitchFamily="49" charset="0"/>
                          <a:cs typeface="Courier New" panose="02070309020205020404" pitchFamily="49" charset="0"/>
                        </a:rPr>
                        <a:t>(function(a, b)</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return b-a;</a:t>
                      </a:r>
                    </a:p>
                    <a:p>
                      <a:r>
                        <a:rPr lang="en-US" dirty="0">
                          <a:latin typeface="Courier New" panose="02070309020205020404" pitchFamily="49" charset="0"/>
                          <a:cs typeface="Courier New" panose="02070309020205020404" pitchFamily="49" charset="0"/>
                        </a:rPr>
                        <a:t>});</a:t>
                      </a:r>
                    </a:p>
                  </a:txBody>
                  <a:tcPr/>
                </a:tc>
                <a:tc>
                  <a:txBody>
                    <a:bodyPr/>
                    <a:lstStyle/>
                    <a:p>
                      <a:r>
                        <a:rPr lang="en-US" dirty="0" err="1">
                          <a:latin typeface="Courier New" panose="02070309020205020404" pitchFamily="49" charset="0"/>
                          <a:cs typeface="Courier New" panose="02070309020205020404" pitchFamily="49" charset="0"/>
                        </a:rPr>
                        <a:t>numbers.sort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a,b</a:t>
                      </a:r>
                      <a:r>
                        <a:rPr lang="en-US" dirty="0">
                          <a:latin typeface="Courier New" panose="02070309020205020404" pitchFamily="49" charset="0"/>
                          <a:cs typeface="Courier New" panose="02070309020205020404" pitchFamily="49" charset="0"/>
                        </a:rPr>
                        <a:t>) =&gt; b-a);</a:t>
                      </a:r>
                    </a:p>
                  </a:txBody>
                  <a:tcPr/>
                </a:tc>
                <a:extLst>
                  <a:ext uri="{0D108BD9-81ED-4DB2-BD59-A6C34878D82A}">
                    <a16:rowId xmlns:a16="http://schemas.microsoft.com/office/drawing/2014/main" val="553814809"/>
                  </a:ext>
                </a:extLst>
              </a:tr>
              <a:tr h="370840">
                <a:tc>
                  <a:txBody>
                    <a:bodyPr/>
                    <a:lstStyle/>
                    <a:p>
                      <a:r>
                        <a:rPr lang="en-US" dirty="0" err="1">
                          <a:latin typeface="Courier New" panose="02070309020205020404" pitchFamily="49" charset="0"/>
                          <a:cs typeface="Courier New" panose="02070309020205020404" pitchFamily="49" charset="0"/>
                        </a:rPr>
                        <a:t>form.onclick</a:t>
                      </a:r>
                      <a:r>
                        <a:rPr lang="en-US" dirty="0">
                          <a:latin typeface="Courier New" panose="02070309020205020404" pitchFamily="49" charset="0"/>
                          <a:cs typeface="Courier New" panose="02070309020205020404" pitchFamily="49" charset="0"/>
                        </a:rPr>
                        <a:t> = function()</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alert("Click");</a:t>
                      </a:r>
                    </a:p>
                    <a:p>
                      <a:r>
                        <a:rPr lang="en-US" dirty="0">
                          <a:latin typeface="Courier New" panose="02070309020205020404" pitchFamily="49" charset="0"/>
                          <a:cs typeface="Courier New" panose="02070309020205020404" pitchFamily="49" charset="0"/>
                        </a:rPr>
                        <a:t>}</a:t>
                      </a:r>
                    </a:p>
                  </a:txBody>
                  <a:tcPr/>
                </a:tc>
                <a:tc>
                  <a:txBody>
                    <a:bodyPr/>
                    <a:lstStyle/>
                    <a:p>
                      <a:r>
                        <a:rPr lang="en-US" dirty="0" err="1">
                          <a:latin typeface="Courier New" panose="02070309020205020404" pitchFamily="49" charset="0"/>
                          <a:cs typeface="Courier New" panose="02070309020205020404" pitchFamily="49" charset="0"/>
                        </a:rPr>
                        <a:t>form.onclick</a:t>
                      </a:r>
                      <a:r>
                        <a:rPr lang="en-US" dirty="0">
                          <a:latin typeface="Courier New" panose="02070309020205020404" pitchFamily="49" charset="0"/>
                          <a:cs typeface="Courier New" panose="02070309020205020404" pitchFamily="49" charset="0"/>
                        </a:rPr>
                        <a:t> = () =&gt; alert("Click");</a:t>
                      </a:r>
                    </a:p>
                  </a:txBody>
                  <a:tcPr/>
                </a:tc>
                <a:extLst>
                  <a:ext uri="{0D108BD9-81ED-4DB2-BD59-A6C34878D82A}">
                    <a16:rowId xmlns:a16="http://schemas.microsoft.com/office/drawing/2014/main" val="1723731376"/>
                  </a:ext>
                </a:extLst>
              </a:tr>
            </a:tbl>
          </a:graphicData>
        </a:graphic>
      </p:graphicFrame>
    </p:spTree>
    <p:extLst>
      <p:ext uri="{BB962C8B-B14F-4D97-AF65-F5344CB8AC3E}">
        <p14:creationId xmlns:p14="http://schemas.microsoft.com/office/powerpoint/2010/main" val="2385103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720E7-350D-214E-8212-73C9C4B393DD}"/>
              </a:ext>
            </a:extLst>
          </p:cNvPr>
          <p:cNvSpPr>
            <a:spLocks noGrp="1"/>
          </p:cNvSpPr>
          <p:nvPr>
            <p:ph type="title"/>
          </p:nvPr>
        </p:nvSpPr>
        <p:spPr/>
        <p:txBody>
          <a:bodyPr/>
          <a:lstStyle/>
          <a:p>
            <a:r>
              <a:rPr lang="en-US" dirty="0"/>
              <a:t>Introducing Arrow Functions (5 of 5)</a:t>
            </a:r>
          </a:p>
        </p:txBody>
      </p:sp>
      <p:sp>
        <p:nvSpPr>
          <p:cNvPr id="3" name="Text Placeholder 2">
            <a:extLst>
              <a:ext uri="{FF2B5EF4-FFF2-40B4-BE49-F238E27FC236}">
                <a16:creationId xmlns:a16="http://schemas.microsoft.com/office/drawing/2014/main" id="{5DDF3705-6729-C44C-8715-D5DE921848DA}"/>
              </a:ext>
            </a:extLst>
          </p:cNvPr>
          <p:cNvSpPr>
            <a:spLocks noGrp="1"/>
          </p:cNvSpPr>
          <p:nvPr>
            <p:ph type="body" sz="quarter" idx="17"/>
          </p:nvPr>
        </p:nvSpPr>
        <p:spPr/>
        <p:txBody>
          <a:bodyPr/>
          <a:lstStyle/>
          <a:p>
            <a:r>
              <a:rPr lang="en-US" dirty="0"/>
              <a:t>When to use and not use arrow functions</a:t>
            </a:r>
          </a:p>
          <a:p>
            <a:pPr lvl="1"/>
            <a:r>
              <a:rPr lang="en-US" dirty="0"/>
              <a:t>Do not use arrow functions if it makes your code more difficult to interpret and debug</a:t>
            </a:r>
          </a:p>
          <a:p>
            <a:pPr lvl="1"/>
            <a:r>
              <a:rPr lang="en-US" dirty="0"/>
              <a:t>Do not use arrow functions in situations where the function requires its own </a:t>
            </a:r>
            <a:r>
              <a:rPr lang="en-US" dirty="0">
                <a:latin typeface="Courier New" panose="02070309020205020404" pitchFamily="49" charset="0"/>
                <a:cs typeface="Courier New" panose="02070309020205020404" pitchFamily="49" charset="0"/>
              </a:rPr>
              <a:t>this</a:t>
            </a:r>
            <a:r>
              <a:rPr lang="en-US" dirty="0"/>
              <a:t> value:</a:t>
            </a:r>
          </a:p>
          <a:p>
            <a:pPr lvl="2"/>
            <a:r>
              <a:rPr lang="en-US" dirty="0"/>
              <a:t>Event handlers</a:t>
            </a:r>
          </a:p>
          <a:p>
            <a:pPr lvl="2"/>
            <a:r>
              <a:rPr lang="en-US" dirty="0"/>
              <a:t>Definitions of object methods or methods for object classes</a:t>
            </a:r>
          </a:p>
          <a:p>
            <a:pPr lvl="1"/>
            <a:r>
              <a:rPr lang="en-US" dirty="0"/>
              <a:t>Function declarations support the </a:t>
            </a:r>
            <a:r>
              <a:rPr lang="en-US" dirty="0">
                <a:latin typeface="Courier New" panose="02070309020205020404" pitchFamily="49" charset="0"/>
                <a:cs typeface="Courier New" panose="02070309020205020404" pitchFamily="49" charset="0"/>
              </a:rPr>
              <a:t>arguments</a:t>
            </a:r>
            <a:r>
              <a:rPr lang="en-US" dirty="0"/>
              <a:t> object that references all arguments used in the function</a:t>
            </a:r>
          </a:p>
          <a:p>
            <a:pPr lvl="1"/>
            <a:r>
              <a:rPr lang="en-US" dirty="0"/>
              <a:t>Arrow function syntax works best with functions containing few statements</a:t>
            </a:r>
          </a:p>
        </p:txBody>
      </p:sp>
    </p:spTree>
    <p:extLst>
      <p:ext uri="{BB962C8B-B14F-4D97-AF65-F5344CB8AC3E}">
        <p14:creationId xmlns:p14="http://schemas.microsoft.com/office/powerpoint/2010/main" val="2860958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4C20-8495-BF45-AFCF-5DA410926358}"/>
              </a:ext>
            </a:extLst>
          </p:cNvPr>
          <p:cNvSpPr>
            <a:spLocks noGrp="1"/>
          </p:cNvSpPr>
          <p:nvPr>
            <p:ph type="title"/>
          </p:nvPr>
        </p:nvSpPr>
        <p:spPr/>
        <p:txBody>
          <a:bodyPr/>
          <a:lstStyle/>
          <a:p>
            <a:r>
              <a:rPr lang="en-US" dirty="0"/>
              <a:t>Exploring the Promise Object (1 of 7)</a:t>
            </a:r>
          </a:p>
        </p:txBody>
      </p:sp>
      <p:sp>
        <p:nvSpPr>
          <p:cNvPr id="3" name="Text Placeholder 2">
            <a:extLst>
              <a:ext uri="{FF2B5EF4-FFF2-40B4-BE49-F238E27FC236}">
                <a16:creationId xmlns:a16="http://schemas.microsoft.com/office/drawing/2014/main" id="{59F531A9-60E0-374E-BC52-274C61411819}"/>
              </a:ext>
            </a:extLst>
          </p:cNvPr>
          <p:cNvSpPr>
            <a:spLocks noGrp="1"/>
          </p:cNvSpPr>
          <p:nvPr>
            <p:ph type="body" sz="quarter" idx="17"/>
          </p:nvPr>
        </p:nvSpPr>
        <p:spPr/>
        <p:txBody>
          <a:bodyPr>
            <a:normAutofit lnSpcReduction="10000"/>
          </a:bodyPr>
          <a:lstStyle/>
          <a:p>
            <a:r>
              <a:rPr lang="en-US" b="1" dirty="0">
                <a:solidFill>
                  <a:srgbClr val="004A78"/>
                </a:solidFill>
              </a:rPr>
              <a:t>Promise</a:t>
            </a:r>
            <a:r>
              <a:rPr lang="en-US" dirty="0"/>
              <a:t>: an object that does not have a value currently but might have one in the future</a:t>
            </a:r>
          </a:p>
          <a:p>
            <a:r>
              <a:rPr lang="en-US" dirty="0"/>
              <a:t>Promises exist in one of three states:</a:t>
            </a:r>
          </a:p>
          <a:p>
            <a:pPr lvl="1"/>
            <a:r>
              <a:rPr lang="en-US" dirty="0"/>
              <a:t>Pending: given but not yet fulfilled or rejected</a:t>
            </a:r>
          </a:p>
          <a:p>
            <a:pPr lvl="1"/>
            <a:r>
              <a:rPr lang="en-US" dirty="0"/>
              <a:t>Resolved: fulfilled</a:t>
            </a:r>
          </a:p>
          <a:p>
            <a:pPr lvl="1"/>
            <a:r>
              <a:rPr lang="en-US" dirty="0"/>
              <a:t>Rejected: never to be fulfilled</a:t>
            </a:r>
          </a:p>
          <a:p>
            <a:r>
              <a:rPr lang="en-US" dirty="0"/>
              <a:t>Defining a promise object</a:t>
            </a:r>
          </a:p>
          <a:p>
            <a:pPr lvl="1"/>
            <a:r>
              <a:rPr lang="en-US" dirty="0"/>
              <a:t>Syntax for the </a:t>
            </a:r>
            <a:r>
              <a:rPr lang="en-US" dirty="0">
                <a:latin typeface="Courier New" panose="02070309020205020404" pitchFamily="49" charset="0"/>
                <a:cs typeface="Courier New" panose="02070309020205020404" pitchFamily="49" charset="0"/>
              </a:rPr>
              <a:t>new Promise()</a:t>
            </a:r>
            <a:r>
              <a:rPr lang="en-US" dirty="0"/>
              <a:t> object constructor:</a:t>
            </a:r>
            <a:br>
              <a:rPr lang="en-US" dirty="0"/>
            </a:br>
            <a:r>
              <a:rPr lang="en-US" dirty="0">
                <a:latin typeface="Courier New" panose="02070309020205020404" pitchFamily="49" charset="0"/>
                <a:cs typeface="Courier New" panose="02070309020205020404" pitchFamily="49" charset="0"/>
              </a:rPr>
              <a:t>let promise = new Promise((</a:t>
            </a:r>
            <a:r>
              <a:rPr lang="en-US" i="1" dirty="0">
                <a:latin typeface="Courier New" panose="02070309020205020404" pitchFamily="49" charset="0"/>
                <a:cs typeface="Courier New" panose="02070309020205020404" pitchFamily="49" charset="0"/>
              </a:rPr>
              <a:t>resolve</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reject</a:t>
            </a:r>
            <a:r>
              <a:rPr lang="en-US" dirty="0">
                <a:latin typeface="Courier New" panose="02070309020205020404" pitchFamily="49" charset="0"/>
                <a:cs typeface="Courier New" panose="02070309020205020404" pitchFamily="49" charset="0"/>
              </a:rPr>
              <a:t>) =&gt;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 statements defining the promise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resolve</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resolve value</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reject</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rejected value</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a:p>
            <a:pPr lvl="1"/>
            <a:r>
              <a:rPr lang="en-US" i="1" dirty="0">
                <a:latin typeface="Courier New" panose="02070309020205020404" pitchFamily="49" charset="0"/>
                <a:cs typeface="Courier New" panose="02070309020205020404" pitchFamily="49" charset="0"/>
              </a:rPr>
              <a:t>resolve</a:t>
            </a:r>
            <a:r>
              <a:rPr lang="en-US" dirty="0"/>
              <a:t> and </a:t>
            </a:r>
            <a:r>
              <a:rPr lang="en-US" i="1" dirty="0">
                <a:latin typeface="Courier New" panose="02070309020205020404" pitchFamily="49" charset="0"/>
                <a:cs typeface="Courier New" panose="02070309020205020404" pitchFamily="49" charset="0"/>
              </a:rPr>
              <a:t>reject</a:t>
            </a:r>
            <a:r>
              <a:rPr lang="en-US" dirty="0"/>
              <a:t> are callbacks that are run once the promise is resolved or rejected</a:t>
            </a:r>
          </a:p>
        </p:txBody>
      </p:sp>
    </p:spTree>
    <p:extLst>
      <p:ext uri="{BB962C8B-B14F-4D97-AF65-F5344CB8AC3E}">
        <p14:creationId xmlns:p14="http://schemas.microsoft.com/office/powerpoint/2010/main" val="1429433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43572-9E24-464B-918F-0B14B611DCC6}"/>
              </a:ext>
            </a:extLst>
          </p:cNvPr>
          <p:cNvSpPr>
            <a:spLocks noGrp="1"/>
          </p:cNvSpPr>
          <p:nvPr>
            <p:ph type="title"/>
          </p:nvPr>
        </p:nvSpPr>
        <p:spPr/>
        <p:txBody>
          <a:bodyPr/>
          <a:lstStyle/>
          <a:p>
            <a:r>
              <a:rPr lang="en-US" dirty="0"/>
              <a:t>Chapter </a:t>
            </a:r>
            <a:r>
              <a:rPr lang="en-US"/>
              <a:t>Objectives (2 </a:t>
            </a:r>
            <a:r>
              <a:rPr lang="en-US" dirty="0"/>
              <a:t>of 2)</a:t>
            </a:r>
          </a:p>
        </p:txBody>
      </p:sp>
      <p:sp>
        <p:nvSpPr>
          <p:cNvPr id="3" name="Text Placeholder 2">
            <a:extLst>
              <a:ext uri="{FF2B5EF4-FFF2-40B4-BE49-F238E27FC236}">
                <a16:creationId xmlns:a16="http://schemas.microsoft.com/office/drawing/2014/main" id="{BA38DCA3-733D-394F-95F4-90C2A94CB3CA}"/>
              </a:ext>
            </a:extLst>
          </p:cNvPr>
          <p:cNvSpPr>
            <a:spLocks noGrp="1"/>
          </p:cNvSpPr>
          <p:nvPr>
            <p:ph type="body" sz="quarter" idx="17"/>
          </p:nvPr>
        </p:nvSpPr>
        <p:spPr/>
        <p:txBody>
          <a:bodyPr>
            <a:normAutofit/>
          </a:bodyPr>
          <a:lstStyle/>
          <a:p>
            <a:pPr marL="0" indent="0">
              <a:buNone/>
            </a:pPr>
            <a:r>
              <a:rPr lang="en-US" dirty="0"/>
              <a:t>By the end of this chapter, you should be able to:</a:t>
            </a:r>
            <a:br>
              <a:rPr lang="en-US" dirty="0"/>
            </a:br>
            <a:endParaRPr lang="en-US" dirty="0"/>
          </a:p>
          <a:p>
            <a:pPr>
              <a:spcAft>
                <a:spcPts val="1200"/>
              </a:spcAft>
            </a:pPr>
            <a:r>
              <a:rPr lang="en-US" dirty="0"/>
              <a:t>Create and use promise objects.</a:t>
            </a:r>
          </a:p>
          <a:p>
            <a:pPr>
              <a:spcAft>
                <a:spcPts val="1200"/>
              </a:spcAft>
            </a:pPr>
            <a:r>
              <a:rPr lang="en-US" dirty="0"/>
              <a:t>Manage requests and responses using the Fetch API.</a:t>
            </a:r>
          </a:p>
          <a:p>
            <a:pPr>
              <a:spcAft>
                <a:spcPts val="1200"/>
              </a:spcAft>
            </a:pPr>
            <a:r>
              <a:rPr lang="en-US" dirty="0"/>
              <a:t>Retrieve content written in XML.</a:t>
            </a:r>
          </a:p>
          <a:p>
            <a:pPr>
              <a:spcAft>
                <a:spcPts val="1200"/>
              </a:spcAft>
            </a:pPr>
            <a:r>
              <a:rPr lang="en-US" dirty="0"/>
              <a:t>Create an autocomplete search box.</a:t>
            </a:r>
          </a:p>
          <a:p>
            <a:pPr>
              <a:spcAft>
                <a:spcPts val="1200"/>
              </a:spcAft>
            </a:pPr>
            <a:r>
              <a:rPr lang="en-US" dirty="0"/>
              <a:t>Work with third-party APIs.</a:t>
            </a:r>
          </a:p>
          <a:p>
            <a:pPr>
              <a:spcAft>
                <a:spcPts val="1200"/>
              </a:spcAft>
            </a:pPr>
            <a:r>
              <a:rPr lang="en-US" dirty="0"/>
              <a:t>Manage security issues with third-party APIs.</a:t>
            </a:r>
          </a:p>
        </p:txBody>
      </p:sp>
    </p:spTree>
    <p:extLst>
      <p:ext uri="{BB962C8B-B14F-4D97-AF65-F5344CB8AC3E}">
        <p14:creationId xmlns:p14="http://schemas.microsoft.com/office/powerpoint/2010/main" val="13930036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4C20-8495-BF45-AFCF-5DA410926358}"/>
              </a:ext>
            </a:extLst>
          </p:cNvPr>
          <p:cNvSpPr>
            <a:spLocks noGrp="1"/>
          </p:cNvSpPr>
          <p:nvPr>
            <p:ph type="title"/>
          </p:nvPr>
        </p:nvSpPr>
        <p:spPr/>
        <p:txBody>
          <a:bodyPr/>
          <a:lstStyle/>
          <a:p>
            <a:r>
              <a:rPr lang="en-US" dirty="0"/>
              <a:t>Exploring the Promise Object (2 of 7)</a:t>
            </a:r>
          </a:p>
        </p:txBody>
      </p:sp>
      <p:sp>
        <p:nvSpPr>
          <p:cNvPr id="3" name="Text Placeholder 2">
            <a:extLst>
              <a:ext uri="{FF2B5EF4-FFF2-40B4-BE49-F238E27FC236}">
                <a16:creationId xmlns:a16="http://schemas.microsoft.com/office/drawing/2014/main" id="{59F531A9-60E0-374E-BC52-274C61411819}"/>
              </a:ext>
            </a:extLst>
          </p:cNvPr>
          <p:cNvSpPr>
            <a:spLocks noGrp="1"/>
          </p:cNvSpPr>
          <p:nvPr>
            <p:ph type="body" sz="quarter" idx="17"/>
          </p:nvPr>
        </p:nvSpPr>
        <p:spPr/>
        <p:txBody>
          <a:bodyPr>
            <a:normAutofit/>
          </a:bodyPr>
          <a:lstStyle/>
          <a:p>
            <a:r>
              <a:rPr lang="en-US" dirty="0"/>
              <a:t>Defining a promise object (continued)</a:t>
            </a:r>
          </a:p>
          <a:p>
            <a:pPr lvl="1"/>
            <a:r>
              <a:rPr lang="en-US" b="1" dirty="0">
                <a:solidFill>
                  <a:srgbClr val="004A78"/>
                </a:solidFill>
              </a:rPr>
              <a:t>Executor</a:t>
            </a:r>
            <a:r>
              <a:rPr lang="en-US" dirty="0"/>
              <a:t>: the command block contained within the promise, whose statements are run in the background once the promise is initiated</a:t>
            </a:r>
          </a:p>
          <a:p>
            <a:pPr lvl="1"/>
            <a:r>
              <a:rPr lang="en-US" dirty="0"/>
              <a:t>Once the promise is settled, a value is sent to the </a:t>
            </a:r>
            <a:r>
              <a:rPr lang="en-US" i="1" dirty="0">
                <a:latin typeface="Courier New" panose="02070309020205020404" pitchFamily="49" charset="0"/>
                <a:cs typeface="Courier New" panose="02070309020205020404" pitchFamily="49" charset="0"/>
              </a:rPr>
              <a:t>resolved</a:t>
            </a:r>
            <a:r>
              <a:rPr lang="en-US" i="1" dirty="0"/>
              <a:t> </a:t>
            </a:r>
            <a:r>
              <a:rPr lang="en-US" dirty="0"/>
              <a:t>and </a:t>
            </a:r>
            <a:r>
              <a:rPr lang="en-US" i="1" dirty="0">
                <a:latin typeface="Courier New" panose="02070309020205020404" pitchFamily="49" charset="0"/>
                <a:cs typeface="Courier New" panose="02070309020205020404" pitchFamily="49" charset="0"/>
              </a:rPr>
              <a:t>reject</a:t>
            </a:r>
            <a:r>
              <a:rPr lang="en-US" dirty="0"/>
              <a:t> functions</a:t>
            </a:r>
          </a:p>
          <a:p>
            <a:pPr lvl="1"/>
            <a:r>
              <a:rPr lang="en-US" dirty="0"/>
              <a:t>Sample promise definition (promise is resolved 80% of the time and rejected 20%):</a:t>
            </a:r>
            <a:br>
              <a:rPr lang="en-US" dirty="0"/>
            </a:br>
            <a:r>
              <a:rPr lang="en-US" dirty="0">
                <a:latin typeface="Courier New" panose="02070309020205020404" pitchFamily="49" charset="0"/>
                <a:cs typeface="Courier New" panose="02070309020205020404" pitchFamily="49" charset="0"/>
              </a:rPr>
              <a:t>let </a:t>
            </a:r>
            <a:r>
              <a:rPr lang="en-US" dirty="0" err="1">
                <a:latin typeface="Courier New" panose="02070309020205020404" pitchFamily="49" charset="0"/>
                <a:cs typeface="Courier New" panose="02070309020205020404" pitchFamily="49" charset="0"/>
              </a:rPr>
              <a:t>planDinner</a:t>
            </a:r>
            <a:r>
              <a:rPr lang="en-US" dirty="0">
                <a:latin typeface="Courier New" panose="02070309020205020404" pitchFamily="49" charset="0"/>
                <a:cs typeface="Courier New" panose="02070309020205020404" pitchFamily="49" charset="0"/>
              </a:rPr>
              <a:t> = new Promise( (resolve, reject) =&gt;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setTimeout</a:t>
            </a:r>
            <a:r>
              <a:rPr lang="en-US" dirty="0">
                <a:latin typeface="Courier New" panose="02070309020205020404" pitchFamily="49" charset="0"/>
                <a:cs typeface="Courier New" panose="02070309020205020404" pitchFamily="49" charset="0"/>
              </a:rPr>
              <a:t>( ()=&gt;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if (</a:t>
            </a:r>
            <a:r>
              <a:rPr lang="en-US" dirty="0" err="1">
                <a:latin typeface="Courier New" panose="02070309020205020404" pitchFamily="49" charset="0"/>
                <a:cs typeface="Courier New" panose="02070309020205020404" pitchFamily="49" charset="0"/>
              </a:rPr>
              <a:t>Math.random</a:t>
            </a:r>
            <a:r>
              <a:rPr lang="en-US" dirty="0">
                <a:latin typeface="Courier New" panose="02070309020205020404" pitchFamily="49" charset="0"/>
                <a:cs typeface="Courier New" panose="02070309020205020404" pitchFamily="49" charset="0"/>
              </a:rPr>
              <a:t>() &lt; 0.8)</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resolve("Bought groceries")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 else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reject("Ordered takeout");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 2000);</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0529879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4C20-8495-BF45-AFCF-5DA410926358}"/>
              </a:ext>
            </a:extLst>
          </p:cNvPr>
          <p:cNvSpPr>
            <a:spLocks noGrp="1"/>
          </p:cNvSpPr>
          <p:nvPr>
            <p:ph type="title"/>
          </p:nvPr>
        </p:nvSpPr>
        <p:spPr/>
        <p:txBody>
          <a:bodyPr/>
          <a:lstStyle/>
          <a:p>
            <a:r>
              <a:rPr lang="en-US" dirty="0"/>
              <a:t>Exploring the Promise Object (3 of 7)</a:t>
            </a:r>
          </a:p>
        </p:txBody>
      </p:sp>
      <p:sp>
        <p:nvSpPr>
          <p:cNvPr id="3" name="Text Placeholder 2">
            <a:extLst>
              <a:ext uri="{FF2B5EF4-FFF2-40B4-BE49-F238E27FC236}">
                <a16:creationId xmlns:a16="http://schemas.microsoft.com/office/drawing/2014/main" id="{59F531A9-60E0-374E-BC52-274C61411819}"/>
              </a:ext>
            </a:extLst>
          </p:cNvPr>
          <p:cNvSpPr>
            <a:spLocks noGrp="1"/>
          </p:cNvSpPr>
          <p:nvPr>
            <p:ph type="body" sz="quarter" idx="17"/>
          </p:nvPr>
        </p:nvSpPr>
        <p:spPr/>
        <p:txBody>
          <a:bodyPr>
            <a:normAutofit/>
          </a:bodyPr>
          <a:lstStyle/>
          <a:p>
            <a:r>
              <a:rPr lang="en-US" dirty="0"/>
              <a:t>Defining a promise object (continued)</a:t>
            </a:r>
          </a:p>
          <a:p>
            <a:pPr lvl="1"/>
            <a:r>
              <a:rPr lang="en-US" dirty="0"/>
              <a:t>Syntax for initiating a promise, where </a:t>
            </a:r>
            <a:r>
              <a:rPr lang="en-US" i="1" dirty="0">
                <a:latin typeface="Courier New" panose="02070309020205020404" pitchFamily="49" charset="0"/>
                <a:cs typeface="Courier New" panose="02070309020205020404" pitchFamily="49" charset="0"/>
              </a:rPr>
              <a:t>promise</a:t>
            </a:r>
            <a:r>
              <a:rPr lang="en-US" dirty="0"/>
              <a:t> references the promise object:</a:t>
            </a:r>
            <a:br>
              <a:rPr lang="en-US" dirty="0"/>
            </a:br>
            <a:r>
              <a:rPr lang="en-US" i="1" dirty="0">
                <a:latin typeface="Courier New" panose="02070309020205020404" pitchFamily="49" charset="0"/>
                <a:cs typeface="Courier New" panose="02070309020205020404" pitchFamily="49" charset="0"/>
              </a:rPr>
              <a:t>promise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.then(</a:t>
            </a:r>
            <a:r>
              <a:rPr lang="en-US" i="1" dirty="0">
                <a:latin typeface="Courier New" panose="02070309020205020404" pitchFamily="49" charset="0"/>
                <a:cs typeface="Courier New" panose="02070309020205020404" pitchFamily="49" charset="0"/>
              </a:rPr>
              <a:t>function</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.catch(</a:t>
            </a:r>
            <a:r>
              <a:rPr lang="en-US" i="1" dirty="0">
                <a:latin typeface="Courier New" panose="02070309020205020404" pitchFamily="49" charset="0"/>
                <a:cs typeface="Courier New" panose="02070309020205020404" pitchFamily="49" charset="0"/>
              </a:rPr>
              <a:t>function</a:t>
            </a:r>
            <a:r>
              <a:rPr lang="en-US" dirty="0">
                <a:latin typeface="Courier New" panose="02070309020205020404" pitchFamily="49" charset="0"/>
                <a:cs typeface="Courier New" panose="02070309020205020404" pitchFamily="49" charset="0"/>
              </a:rPr>
              <a:t>)</a:t>
            </a:r>
          </a:p>
          <a:p>
            <a:pPr lvl="2"/>
            <a:r>
              <a:rPr lang="en-US" dirty="0">
                <a:latin typeface="Courier New" panose="02070309020205020404" pitchFamily="49" charset="0"/>
                <a:cs typeface="Courier New" panose="02070309020205020404" pitchFamily="49" charset="0"/>
              </a:rPr>
              <a:t>then()</a:t>
            </a:r>
            <a:r>
              <a:rPr lang="en-US" dirty="0"/>
              <a:t> and </a:t>
            </a:r>
            <a:r>
              <a:rPr lang="en-US" dirty="0">
                <a:latin typeface="Courier New" panose="02070309020205020404" pitchFamily="49" charset="0"/>
                <a:cs typeface="Courier New" panose="02070309020205020404" pitchFamily="49" charset="0"/>
              </a:rPr>
              <a:t>catch()</a:t>
            </a:r>
            <a:r>
              <a:rPr lang="en-US" dirty="0"/>
              <a:t> are methods that run functions depending on whether the promise was resolved or rejected</a:t>
            </a:r>
          </a:p>
          <a:p>
            <a:pPr lvl="2"/>
            <a:r>
              <a:rPr lang="en-US" dirty="0"/>
              <a:t>Both functions reference the </a:t>
            </a:r>
            <a:r>
              <a:rPr lang="en-US" i="1" dirty="0">
                <a:latin typeface="Courier New" panose="02070309020205020404" pitchFamily="49" charset="0"/>
                <a:cs typeface="Courier New" panose="02070309020205020404" pitchFamily="49" charset="0"/>
              </a:rPr>
              <a:t>resolve</a:t>
            </a:r>
            <a:r>
              <a:rPr lang="en-US" dirty="0"/>
              <a:t> or </a:t>
            </a:r>
            <a:r>
              <a:rPr lang="en-US" i="1" dirty="0">
                <a:latin typeface="Courier New" panose="02070309020205020404" pitchFamily="49" charset="0"/>
                <a:cs typeface="Courier New" panose="02070309020205020404" pitchFamily="49" charset="0"/>
              </a:rPr>
              <a:t>reject</a:t>
            </a:r>
            <a:r>
              <a:rPr lang="en-US" dirty="0"/>
              <a:t> method stored in the promise's executor</a:t>
            </a:r>
          </a:p>
          <a:p>
            <a:pPr lvl="1"/>
            <a:r>
              <a:rPr lang="en-US" dirty="0"/>
              <a:t>Sample statements to initiate the </a:t>
            </a:r>
            <a:r>
              <a:rPr lang="en-US" dirty="0" err="1">
                <a:latin typeface="Courier New" panose="02070309020205020404" pitchFamily="49" charset="0"/>
                <a:cs typeface="Courier New" panose="02070309020205020404" pitchFamily="49" charset="0"/>
              </a:rPr>
              <a:t>planDinner</a:t>
            </a:r>
            <a:r>
              <a:rPr lang="en-US" dirty="0"/>
              <a:t> promise:</a:t>
            </a:r>
            <a:br>
              <a:rPr lang="en-US" dirty="0"/>
            </a:br>
            <a:r>
              <a:rPr lang="en-US" dirty="0" err="1">
                <a:latin typeface="Courier New" panose="02070309020205020404" pitchFamily="49" charset="0"/>
                <a:cs typeface="Courier New" panose="02070309020205020404" pitchFamily="49" charset="0"/>
              </a:rPr>
              <a:t>planDinner</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.then(msg =&gt; </a:t>
            </a:r>
            <a:r>
              <a:rPr lang="en-US" dirty="0" err="1">
                <a:latin typeface="Courier New" panose="02070309020205020404" pitchFamily="49" charset="0"/>
                <a:cs typeface="Courier New" panose="02070309020205020404" pitchFamily="49" charset="0"/>
              </a:rPr>
              <a:t>console.log</a:t>
            </a:r>
            <a:r>
              <a:rPr lang="en-US" dirty="0">
                <a:latin typeface="Courier New" panose="02070309020205020404" pitchFamily="49" charset="0"/>
                <a:cs typeface="Courier New" panose="02070309020205020404" pitchFamily="49" charset="0"/>
              </a:rPr>
              <a:t>(msg))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.catch(msg =&gt; </a:t>
            </a:r>
            <a:r>
              <a:rPr lang="en-US" dirty="0" err="1">
                <a:latin typeface="Courier New" panose="02070309020205020404" pitchFamily="49" charset="0"/>
                <a:cs typeface="Courier New" panose="02070309020205020404" pitchFamily="49" charset="0"/>
              </a:rPr>
              <a:t>console.log</a:t>
            </a:r>
            <a:r>
              <a:rPr lang="en-US" dirty="0">
                <a:latin typeface="Courier New" panose="02070309020205020404" pitchFamily="49" charset="0"/>
                <a:cs typeface="Courier New" panose="02070309020205020404" pitchFamily="49" charset="0"/>
              </a:rPr>
              <a:t>(msg));</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console.log</a:t>
            </a:r>
            <a:r>
              <a:rPr lang="en-US" dirty="0">
                <a:latin typeface="Courier New" panose="02070309020205020404" pitchFamily="49" charset="0"/>
                <a:cs typeface="Courier New" panose="02070309020205020404" pitchFamily="49" charset="0"/>
              </a:rPr>
              <a:t>("Planning dinner");</a:t>
            </a:r>
          </a:p>
        </p:txBody>
      </p:sp>
    </p:spTree>
    <p:extLst>
      <p:ext uri="{BB962C8B-B14F-4D97-AF65-F5344CB8AC3E}">
        <p14:creationId xmlns:p14="http://schemas.microsoft.com/office/powerpoint/2010/main" val="41614052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D8196-E21D-3543-953F-95327FC3970F}"/>
              </a:ext>
            </a:extLst>
          </p:cNvPr>
          <p:cNvSpPr>
            <a:spLocks noGrp="1"/>
          </p:cNvSpPr>
          <p:nvPr>
            <p:ph type="title"/>
          </p:nvPr>
        </p:nvSpPr>
        <p:spPr/>
        <p:txBody>
          <a:bodyPr/>
          <a:lstStyle/>
          <a:p>
            <a:r>
              <a:rPr lang="en-US" dirty="0"/>
              <a:t>Exploring the Promise Object (4 of 7)</a:t>
            </a:r>
          </a:p>
        </p:txBody>
      </p:sp>
      <p:sp>
        <p:nvSpPr>
          <p:cNvPr id="3" name="Text Placeholder 2">
            <a:extLst>
              <a:ext uri="{FF2B5EF4-FFF2-40B4-BE49-F238E27FC236}">
                <a16:creationId xmlns:a16="http://schemas.microsoft.com/office/drawing/2014/main" id="{6FEEB7B8-13F7-4A46-AB3E-2C47C32FE934}"/>
              </a:ext>
            </a:extLst>
          </p:cNvPr>
          <p:cNvSpPr>
            <a:spLocks noGrp="1"/>
          </p:cNvSpPr>
          <p:nvPr>
            <p:ph type="body" sz="quarter" idx="17"/>
          </p:nvPr>
        </p:nvSpPr>
        <p:spPr/>
        <p:txBody>
          <a:bodyPr/>
          <a:lstStyle/>
          <a:p>
            <a:r>
              <a:rPr lang="en-US" dirty="0"/>
              <a:t>Chaining promises</a:t>
            </a:r>
          </a:p>
          <a:p>
            <a:pPr lvl="1"/>
            <a:r>
              <a:rPr lang="en-US" dirty="0"/>
              <a:t>General structure of a </a:t>
            </a:r>
            <a:r>
              <a:rPr lang="en-US" b="1" dirty="0">
                <a:solidFill>
                  <a:srgbClr val="004A78"/>
                </a:solidFill>
              </a:rPr>
              <a:t>promise chain</a:t>
            </a:r>
            <a:r>
              <a:rPr lang="en-US" dirty="0"/>
              <a:t>:</a:t>
            </a:r>
            <a:br>
              <a:rPr lang="en-US" dirty="0"/>
            </a:br>
            <a:r>
              <a:rPr lang="en-US" i="1" dirty="0">
                <a:latin typeface="Courier New" panose="02070309020205020404" pitchFamily="49" charset="0"/>
                <a:cs typeface="Courier New" panose="02070309020205020404" pitchFamily="49" charset="0"/>
              </a:rPr>
              <a:t>promise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.then(</a:t>
            </a:r>
            <a:r>
              <a:rPr lang="en-US" i="1" dirty="0">
                <a:latin typeface="Courier New" panose="02070309020205020404" pitchFamily="49" charset="0"/>
                <a:cs typeface="Courier New" panose="02070309020205020404" pitchFamily="49" charset="0"/>
              </a:rPr>
              <a:t>function</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.then(</a:t>
            </a:r>
            <a:r>
              <a:rPr lang="en-US" i="1" dirty="0">
                <a:latin typeface="Courier New" panose="02070309020205020404" pitchFamily="49" charset="0"/>
                <a:cs typeface="Courier New" panose="02070309020205020404" pitchFamily="49" charset="0"/>
              </a:rPr>
              <a:t>function</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.catch(</a:t>
            </a:r>
            <a:r>
              <a:rPr lang="en-US" i="1" dirty="0">
                <a:latin typeface="Courier New" panose="02070309020205020404" pitchFamily="49" charset="0"/>
                <a:cs typeface="Courier New" panose="02070309020205020404" pitchFamily="49" charset="0"/>
              </a:rPr>
              <a:t>function</a:t>
            </a:r>
            <a:r>
              <a:rPr lang="en-US" dirty="0">
                <a:latin typeface="Courier New" panose="02070309020205020404" pitchFamily="49" charset="0"/>
                <a:cs typeface="Courier New" panose="02070309020205020404" pitchFamily="49" charset="0"/>
              </a:rPr>
              <a:t>)</a:t>
            </a:r>
          </a:p>
          <a:p>
            <a:pPr lvl="1"/>
            <a:r>
              <a:rPr lang="en-US" dirty="0"/>
              <a:t>Each </a:t>
            </a:r>
            <a:r>
              <a:rPr lang="en-US" dirty="0">
                <a:latin typeface="Courier New" panose="02070309020205020404" pitchFamily="49" charset="0"/>
                <a:cs typeface="Courier New" panose="02070309020205020404" pitchFamily="49" charset="0"/>
              </a:rPr>
              <a:t>then()</a:t>
            </a:r>
            <a:r>
              <a:rPr lang="en-US" dirty="0"/>
              <a:t> method returns a promise object with values passed to the next </a:t>
            </a:r>
            <a:r>
              <a:rPr lang="en-US" dirty="0">
                <a:latin typeface="Courier New" panose="02070309020205020404" pitchFamily="49" charset="0"/>
                <a:cs typeface="Courier New" panose="02070309020205020404" pitchFamily="49" charset="0"/>
              </a:rPr>
              <a:t>then()</a:t>
            </a:r>
            <a:r>
              <a:rPr lang="en-US" dirty="0"/>
              <a:t> method</a:t>
            </a:r>
          </a:p>
          <a:p>
            <a:pPr lvl="1"/>
            <a:r>
              <a:rPr lang="en-US" dirty="0"/>
              <a:t>The chain ends with a </a:t>
            </a:r>
            <a:r>
              <a:rPr lang="en-US" dirty="0">
                <a:latin typeface="Courier New" panose="02070309020205020404" pitchFamily="49" charset="0"/>
                <a:cs typeface="Courier New" panose="02070309020205020404" pitchFamily="49" charset="0"/>
              </a:rPr>
              <a:t>catch()</a:t>
            </a:r>
            <a:r>
              <a:rPr lang="en-US" dirty="0"/>
              <a:t> statement handling any rejection that breaks the chain</a:t>
            </a:r>
          </a:p>
        </p:txBody>
      </p:sp>
    </p:spTree>
    <p:extLst>
      <p:ext uri="{BB962C8B-B14F-4D97-AF65-F5344CB8AC3E}">
        <p14:creationId xmlns:p14="http://schemas.microsoft.com/office/powerpoint/2010/main" val="42940866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E4C3B-0D10-D341-B01B-2354861F4D95}"/>
              </a:ext>
            </a:extLst>
          </p:cNvPr>
          <p:cNvSpPr>
            <a:spLocks noGrp="1"/>
          </p:cNvSpPr>
          <p:nvPr>
            <p:ph type="title"/>
          </p:nvPr>
        </p:nvSpPr>
        <p:spPr/>
        <p:txBody>
          <a:bodyPr/>
          <a:lstStyle/>
          <a:p>
            <a:r>
              <a:rPr lang="en-US" dirty="0"/>
              <a:t>Exploring the Promise Object (5 of 7)</a:t>
            </a:r>
          </a:p>
        </p:txBody>
      </p:sp>
      <p:sp>
        <p:nvSpPr>
          <p:cNvPr id="3" name="Text Placeholder 2">
            <a:extLst>
              <a:ext uri="{FF2B5EF4-FFF2-40B4-BE49-F238E27FC236}">
                <a16:creationId xmlns:a16="http://schemas.microsoft.com/office/drawing/2014/main" id="{F97BAB60-273B-2F40-8456-46E282898449}"/>
              </a:ext>
            </a:extLst>
          </p:cNvPr>
          <p:cNvSpPr>
            <a:spLocks noGrp="1"/>
          </p:cNvSpPr>
          <p:nvPr>
            <p:ph type="body" sz="quarter" idx="17"/>
          </p:nvPr>
        </p:nvSpPr>
        <p:spPr/>
        <p:txBody>
          <a:bodyPr/>
          <a:lstStyle/>
          <a:p>
            <a:r>
              <a:rPr lang="en-US" dirty="0"/>
              <a:t>Chaining promises (continued)</a:t>
            </a:r>
          </a:p>
          <a:p>
            <a:pPr lvl="1"/>
            <a:r>
              <a:rPr lang="en-US" dirty="0"/>
              <a:t>Sample promise chain:</a:t>
            </a:r>
            <a:br>
              <a:rPr lang="en-US" dirty="0"/>
            </a:br>
            <a:r>
              <a:rPr lang="en-US" dirty="0" err="1">
                <a:latin typeface="Courier New" panose="02070309020205020404" pitchFamily="49" charset="0"/>
                <a:cs typeface="Courier New" panose="02070309020205020404" pitchFamily="49" charset="0"/>
              </a:rPr>
              <a:t>buyGroceries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.then(msg =&gt;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console.log</a:t>
            </a:r>
            <a:r>
              <a:rPr lang="en-US" dirty="0">
                <a:latin typeface="Courier New" panose="02070309020205020404" pitchFamily="49" charset="0"/>
                <a:cs typeface="Courier New" panose="02070309020205020404" pitchFamily="49" charset="0"/>
              </a:rPr>
              <a:t>(msg);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return "Started cooking";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.then(</a:t>
            </a:r>
            <a:r>
              <a:rPr lang="en-US" dirty="0" err="1">
                <a:latin typeface="Courier New" panose="02070309020205020404" pitchFamily="49" charset="0"/>
                <a:cs typeface="Courier New" panose="02070309020205020404" pitchFamily="49" charset="0"/>
              </a:rPr>
              <a:t>newMsg</a:t>
            </a:r>
            <a:r>
              <a:rPr lang="en-US" dirty="0">
                <a:latin typeface="Courier New" panose="02070309020205020404" pitchFamily="49" charset="0"/>
                <a:cs typeface="Courier New" panose="02070309020205020404" pitchFamily="49" charset="0"/>
              </a:rPr>
              <a:t> =&gt; </a:t>
            </a:r>
            <a:r>
              <a:rPr lang="en-US" dirty="0" err="1">
                <a:latin typeface="Courier New" panose="02070309020205020404" pitchFamily="49" charset="0"/>
                <a:cs typeface="Courier New" panose="02070309020205020404" pitchFamily="49" charset="0"/>
              </a:rPr>
              <a:t>console.log</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newMsg</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.catch(msg =&gt; </a:t>
            </a:r>
            <a:r>
              <a:rPr lang="en-US" dirty="0" err="1">
                <a:latin typeface="Courier New" panose="02070309020205020404" pitchFamily="49" charset="0"/>
                <a:cs typeface="Courier New" panose="02070309020205020404" pitchFamily="49" charset="0"/>
              </a:rPr>
              <a:t>console.log</a:t>
            </a:r>
            <a:r>
              <a:rPr lang="en-US" dirty="0">
                <a:latin typeface="Courier New" panose="02070309020205020404" pitchFamily="49" charset="0"/>
                <a:cs typeface="Courier New" panose="02070309020205020404" pitchFamily="49" charset="0"/>
              </a:rPr>
              <a:t>(msg));</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console.log</a:t>
            </a:r>
            <a:r>
              <a:rPr lang="en-US" dirty="0">
                <a:latin typeface="Courier New" panose="02070309020205020404" pitchFamily="49" charset="0"/>
                <a:cs typeface="Courier New" panose="02070309020205020404" pitchFamily="49" charset="0"/>
              </a:rPr>
              <a:t>("Planning dinner");</a:t>
            </a:r>
          </a:p>
        </p:txBody>
      </p:sp>
    </p:spTree>
    <p:extLst>
      <p:ext uri="{BB962C8B-B14F-4D97-AF65-F5344CB8AC3E}">
        <p14:creationId xmlns:p14="http://schemas.microsoft.com/office/powerpoint/2010/main" val="39142621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E4C3B-0D10-D341-B01B-2354861F4D95}"/>
              </a:ext>
            </a:extLst>
          </p:cNvPr>
          <p:cNvSpPr>
            <a:spLocks noGrp="1"/>
          </p:cNvSpPr>
          <p:nvPr>
            <p:ph type="title"/>
          </p:nvPr>
        </p:nvSpPr>
        <p:spPr/>
        <p:txBody>
          <a:bodyPr/>
          <a:lstStyle/>
          <a:p>
            <a:r>
              <a:rPr lang="en-US" dirty="0"/>
              <a:t>Exploring the Promise Object (6 of 7)</a:t>
            </a:r>
          </a:p>
        </p:txBody>
      </p:sp>
      <p:sp>
        <p:nvSpPr>
          <p:cNvPr id="3" name="Text Placeholder 2">
            <a:extLst>
              <a:ext uri="{FF2B5EF4-FFF2-40B4-BE49-F238E27FC236}">
                <a16:creationId xmlns:a16="http://schemas.microsoft.com/office/drawing/2014/main" id="{F97BAB60-273B-2F40-8456-46E282898449}"/>
              </a:ext>
            </a:extLst>
          </p:cNvPr>
          <p:cNvSpPr>
            <a:spLocks noGrp="1"/>
          </p:cNvSpPr>
          <p:nvPr>
            <p:ph type="body" sz="quarter" idx="17"/>
          </p:nvPr>
        </p:nvSpPr>
        <p:spPr/>
        <p:txBody>
          <a:bodyPr>
            <a:normAutofit fontScale="92500" lnSpcReduction="10000"/>
          </a:bodyPr>
          <a:lstStyle/>
          <a:p>
            <a:r>
              <a:rPr lang="en-US" dirty="0"/>
              <a:t>Chaining promises (continued)</a:t>
            </a:r>
          </a:p>
          <a:p>
            <a:pPr lvl="1"/>
            <a:r>
              <a:rPr lang="en-US" dirty="0"/>
              <a:t>Sample promise chain with promises nested within the </a:t>
            </a:r>
            <a:r>
              <a:rPr lang="en-US" dirty="0">
                <a:latin typeface="Courier New" panose="02070309020205020404" pitchFamily="49" charset="0"/>
                <a:cs typeface="Courier New" panose="02070309020205020404" pitchFamily="49" charset="0"/>
              </a:rPr>
              <a:t>then()</a:t>
            </a:r>
            <a:r>
              <a:rPr lang="en-US" dirty="0"/>
              <a:t> method:</a:t>
            </a:r>
            <a:br>
              <a:rPr lang="en-US" dirty="0"/>
            </a:br>
            <a:r>
              <a:rPr lang="en-US" dirty="0" err="1">
                <a:latin typeface="Courier New" panose="02070309020205020404" pitchFamily="49" charset="0"/>
                <a:cs typeface="Courier New" panose="02070309020205020404" pitchFamily="49" charset="0"/>
              </a:rPr>
              <a:t>console.log</a:t>
            </a:r>
            <a:r>
              <a:rPr lang="en-US" dirty="0">
                <a:latin typeface="Courier New" panose="02070309020205020404" pitchFamily="49" charset="0"/>
                <a:cs typeface="Courier New" panose="02070309020205020404" pitchFamily="49" charset="0"/>
              </a:rPr>
              <a:t>("Planning dinner");</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buyGroceries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.then(msg =&gt;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console.log</a:t>
            </a:r>
            <a:r>
              <a:rPr lang="en-US" dirty="0">
                <a:latin typeface="Courier New" panose="02070309020205020404" pitchFamily="49" charset="0"/>
                <a:cs typeface="Courier New" panose="02070309020205020404" pitchFamily="49" charset="0"/>
              </a:rPr>
              <a:t>(msg);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return new Promise( (resolve, reject) =&gt;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setTimeout</a:t>
            </a:r>
            <a:r>
              <a:rPr lang="en-US" dirty="0">
                <a:latin typeface="Courier New" panose="02070309020205020404" pitchFamily="49" charset="0"/>
                <a:cs typeface="Courier New" panose="02070309020205020404" pitchFamily="49" charset="0"/>
              </a:rPr>
              <a:t>( () =&gt;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if (</a:t>
            </a:r>
            <a:r>
              <a:rPr lang="en-US" dirty="0" err="1">
                <a:latin typeface="Courier New" panose="02070309020205020404" pitchFamily="49" charset="0"/>
                <a:cs typeface="Courier New" panose="02070309020205020404" pitchFamily="49" charset="0"/>
              </a:rPr>
              <a:t>Math.random</a:t>
            </a:r>
            <a:r>
              <a:rPr lang="en-US" dirty="0">
                <a:latin typeface="Courier New" panose="02070309020205020404" pitchFamily="49" charset="0"/>
                <a:cs typeface="Courier New" panose="02070309020205020404" pitchFamily="49" charset="0"/>
              </a:rPr>
              <a:t>() &lt; 0.7)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resolve("Made dinner");</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 else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reject("Ordered takeout anyway");</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 1000);</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.then(</a:t>
            </a:r>
            <a:r>
              <a:rPr lang="en-US" dirty="0" err="1">
                <a:latin typeface="Courier New" panose="02070309020205020404" pitchFamily="49" charset="0"/>
                <a:cs typeface="Courier New" panose="02070309020205020404" pitchFamily="49" charset="0"/>
              </a:rPr>
              <a:t>newMsg</a:t>
            </a:r>
            <a:r>
              <a:rPr lang="en-US" dirty="0">
                <a:latin typeface="Courier New" panose="02070309020205020404" pitchFamily="49" charset="0"/>
                <a:cs typeface="Courier New" panose="02070309020205020404" pitchFamily="49" charset="0"/>
              </a:rPr>
              <a:t> =&gt; </a:t>
            </a:r>
            <a:r>
              <a:rPr lang="en-US" dirty="0" err="1">
                <a:latin typeface="Courier New" panose="02070309020205020404" pitchFamily="49" charset="0"/>
                <a:cs typeface="Courier New" panose="02070309020205020404" pitchFamily="49" charset="0"/>
              </a:rPr>
              <a:t>console.log</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newMsg</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.catch(msg =&gt; </a:t>
            </a:r>
            <a:r>
              <a:rPr lang="en-US" dirty="0" err="1">
                <a:latin typeface="Courier New" panose="02070309020205020404" pitchFamily="49" charset="0"/>
                <a:cs typeface="Courier New" panose="02070309020205020404" pitchFamily="49" charset="0"/>
              </a:rPr>
              <a:t>console.log</a:t>
            </a:r>
            <a:r>
              <a:rPr lang="en-US" dirty="0">
                <a:latin typeface="Courier New" panose="02070309020205020404" pitchFamily="49" charset="0"/>
                <a:cs typeface="Courier New" panose="02070309020205020404" pitchFamily="49" charset="0"/>
              </a:rPr>
              <a:t>(msg));</a:t>
            </a:r>
          </a:p>
        </p:txBody>
      </p:sp>
    </p:spTree>
    <p:extLst>
      <p:ext uri="{BB962C8B-B14F-4D97-AF65-F5344CB8AC3E}">
        <p14:creationId xmlns:p14="http://schemas.microsoft.com/office/powerpoint/2010/main" val="39453628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E3627-800F-7040-B5E2-D398566D55DA}"/>
              </a:ext>
            </a:extLst>
          </p:cNvPr>
          <p:cNvSpPr>
            <a:spLocks noGrp="1"/>
          </p:cNvSpPr>
          <p:nvPr>
            <p:ph type="title"/>
          </p:nvPr>
        </p:nvSpPr>
        <p:spPr/>
        <p:txBody>
          <a:bodyPr/>
          <a:lstStyle/>
          <a:p>
            <a:r>
              <a:rPr lang="en-US" dirty="0"/>
              <a:t>Exploring the Promise Object (7 of 7)</a:t>
            </a:r>
          </a:p>
        </p:txBody>
      </p:sp>
      <p:sp>
        <p:nvSpPr>
          <p:cNvPr id="3" name="Text Placeholder 2">
            <a:extLst>
              <a:ext uri="{FF2B5EF4-FFF2-40B4-BE49-F238E27FC236}">
                <a16:creationId xmlns:a16="http://schemas.microsoft.com/office/drawing/2014/main" id="{9F4B990E-36B3-BE44-A2EE-955E7AC13331}"/>
              </a:ext>
            </a:extLst>
          </p:cNvPr>
          <p:cNvSpPr>
            <a:spLocks noGrp="1"/>
          </p:cNvSpPr>
          <p:nvPr>
            <p:ph type="body" sz="quarter" idx="17"/>
          </p:nvPr>
        </p:nvSpPr>
        <p:spPr/>
        <p:txBody>
          <a:bodyPr/>
          <a:lstStyle/>
          <a:p>
            <a:r>
              <a:rPr lang="en-US" dirty="0"/>
              <a:t>Running multiple promises</a:t>
            </a:r>
          </a:p>
          <a:p>
            <a:pPr lvl="1"/>
            <a:r>
              <a:rPr lang="en-US" dirty="0"/>
              <a:t>Multiple, independent promises are managed with the </a:t>
            </a:r>
            <a:r>
              <a:rPr lang="en-US" dirty="0" err="1">
                <a:latin typeface="Courier New" panose="02070309020205020404" pitchFamily="49" charset="0"/>
                <a:cs typeface="Courier New" panose="02070309020205020404" pitchFamily="49" charset="0"/>
              </a:rPr>
              <a:t>Promise.all</a:t>
            </a:r>
            <a:r>
              <a:rPr lang="en-US" dirty="0">
                <a:latin typeface="Courier New" panose="02070309020205020404" pitchFamily="49" charset="0"/>
                <a:cs typeface="Courier New" panose="02070309020205020404" pitchFamily="49" charset="0"/>
              </a:rPr>
              <a:t>()</a:t>
            </a:r>
            <a:r>
              <a:rPr lang="en-US" dirty="0"/>
              <a:t> method, which receives an array of promise objects as an argument:</a:t>
            </a:r>
            <a:br>
              <a:rPr lang="en-US" dirty="0"/>
            </a:br>
            <a:r>
              <a:rPr lang="en-US" dirty="0" err="1">
                <a:latin typeface="Courier New" panose="02070309020205020404" pitchFamily="49" charset="0"/>
                <a:cs typeface="Courier New" panose="02070309020205020404" pitchFamily="49" charset="0"/>
              </a:rPr>
              <a:t>Promise.all</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array</a:t>
            </a:r>
            <a:r>
              <a:rPr lang="en-US" dirty="0">
                <a:latin typeface="Courier New" panose="02070309020205020404" pitchFamily="49" charset="0"/>
                <a:cs typeface="Courier New" panose="02070309020205020404" pitchFamily="49" charset="0"/>
              </a:rPr>
              <a:t>).then(</a:t>
            </a:r>
            <a:r>
              <a:rPr lang="en-US" i="1" dirty="0">
                <a:latin typeface="Courier New" panose="02070309020205020404" pitchFamily="49" charset="0"/>
                <a:cs typeface="Courier New" panose="02070309020205020404" pitchFamily="49" charset="0"/>
              </a:rPr>
              <a:t>function</a:t>
            </a:r>
            <a:r>
              <a:rPr lang="en-US" dirty="0">
                <a:latin typeface="Courier New" panose="02070309020205020404" pitchFamily="49" charset="0"/>
                <a:cs typeface="Courier New" panose="02070309020205020404" pitchFamily="49" charset="0"/>
              </a:rPr>
              <a:t>).catch(</a:t>
            </a:r>
            <a:r>
              <a:rPr lang="en-US" i="1" dirty="0">
                <a:latin typeface="Courier New" panose="02070309020205020404" pitchFamily="49" charset="0"/>
                <a:cs typeface="Courier New" panose="02070309020205020404" pitchFamily="49" charset="0"/>
              </a:rPr>
              <a:t>function</a:t>
            </a:r>
            <a:r>
              <a:rPr lang="en-US" dirty="0">
                <a:latin typeface="Courier New" panose="02070309020205020404" pitchFamily="49" charset="0"/>
                <a:cs typeface="Courier New" panose="02070309020205020404" pitchFamily="49" charset="0"/>
              </a:rPr>
              <a:t>)</a:t>
            </a:r>
          </a:p>
          <a:p>
            <a:pPr lvl="2"/>
            <a:r>
              <a:rPr lang="en-US" dirty="0"/>
              <a:t>If all promises successfully complete, the </a:t>
            </a:r>
            <a:r>
              <a:rPr lang="en-US" dirty="0">
                <a:latin typeface="Courier New" panose="02070309020205020404" pitchFamily="49" charset="0"/>
                <a:cs typeface="Courier New" panose="02070309020205020404" pitchFamily="49" charset="0"/>
              </a:rPr>
              <a:t>then()</a:t>
            </a:r>
            <a:r>
              <a:rPr lang="en-US" dirty="0"/>
              <a:t> method is invoked</a:t>
            </a:r>
          </a:p>
          <a:p>
            <a:pPr lvl="2"/>
            <a:r>
              <a:rPr lang="en-US" dirty="0"/>
              <a:t>If any of the promises fails, the </a:t>
            </a:r>
            <a:r>
              <a:rPr lang="en-US" dirty="0">
                <a:latin typeface="Courier New" panose="02070309020205020404" pitchFamily="49" charset="0"/>
                <a:cs typeface="Courier New" panose="02070309020205020404" pitchFamily="49" charset="0"/>
              </a:rPr>
              <a:t>catch()</a:t>
            </a:r>
            <a:r>
              <a:rPr lang="en-US" dirty="0"/>
              <a:t> method is immediately invoked</a:t>
            </a:r>
          </a:p>
          <a:p>
            <a:pPr lvl="1"/>
            <a:r>
              <a:rPr lang="en-US" dirty="0"/>
              <a:t>Multiple promises that are racing each other to complete the same task are managed with the </a:t>
            </a:r>
            <a:r>
              <a:rPr lang="en-US" dirty="0" err="1">
                <a:latin typeface="Courier New" panose="02070309020205020404" pitchFamily="49" charset="0"/>
                <a:cs typeface="Courier New" panose="02070309020205020404" pitchFamily="49" charset="0"/>
              </a:rPr>
              <a:t>Promise.race</a:t>
            </a:r>
            <a:r>
              <a:rPr lang="en-US" dirty="0">
                <a:latin typeface="Courier New" panose="02070309020205020404" pitchFamily="49" charset="0"/>
                <a:cs typeface="Courier New" panose="02070309020205020404" pitchFamily="49" charset="0"/>
              </a:rPr>
              <a:t>()</a:t>
            </a:r>
            <a:r>
              <a:rPr lang="en-US" dirty="0"/>
              <a:t> method:</a:t>
            </a:r>
            <a:br>
              <a:rPr lang="en-US" dirty="0"/>
            </a:br>
            <a:r>
              <a:rPr lang="en-US" dirty="0" err="1">
                <a:latin typeface="Courier New" panose="02070309020205020404" pitchFamily="49" charset="0"/>
                <a:cs typeface="Courier New" panose="02070309020205020404" pitchFamily="49" charset="0"/>
              </a:rPr>
              <a:t>Promise.race</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array</a:t>
            </a:r>
            <a:r>
              <a:rPr lang="en-US" dirty="0">
                <a:latin typeface="Courier New" panose="02070309020205020404" pitchFamily="49" charset="0"/>
                <a:cs typeface="Courier New" panose="02070309020205020404" pitchFamily="49" charset="0"/>
              </a:rPr>
              <a:t>).then(</a:t>
            </a:r>
            <a:r>
              <a:rPr lang="en-US" i="1" dirty="0">
                <a:latin typeface="Courier New" panose="02070309020205020404" pitchFamily="49" charset="0"/>
                <a:cs typeface="Courier New" panose="02070309020205020404" pitchFamily="49" charset="0"/>
              </a:rPr>
              <a:t>function</a:t>
            </a:r>
            <a:r>
              <a:rPr lang="en-US" dirty="0">
                <a:latin typeface="Courier New" panose="02070309020205020404" pitchFamily="49" charset="0"/>
                <a:cs typeface="Courier New" panose="02070309020205020404" pitchFamily="49" charset="0"/>
              </a:rPr>
              <a:t>).catch(</a:t>
            </a:r>
            <a:r>
              <a:rPr lang="en-US" i="1" dirty="0">
                <a:latin typeface="Courier New" panose="02070309020205020404" pitchFamily="49" charset="0"/>
                <a:cs typeface="Courier New" panose="02070309020205020404" pitchFamily="49" charset="0"/>
              </a:rPr>
              <a:t>function</a:t>
            </a:r>
            <a:r>
              <a:rPr lang="en-US" dirty="0">
                <a:latin typeface="Courier New" panose="02070309020205020404" pitchFamily="49" charset="0"/>
                <a:cs typeface="Courier New" panose="02070309020205020404" pitchFamily="49" charset="0"/>
              </a:rPr>
              <a:t>)</a:t>
            </a:r>
          </a:p>
          <a:p>
            <a:pPr lvl="2"/>
            <a:r>
              <a:rPr lang="en-US" dirty="0"/>
              <a:t>The </a:t>
            </a:r>
            <a:r>
              <a:rPr lang="en-US" dirty="0">
                <a:latin typeface="Courier New" panose="02070309020205020404" pitchFamily="49" charset="0"/>
                <a:cs typeface="Courier New" panose="02070309020205020404" pitchFamily="49" charset="0"/>
              </a:rPr>
              <a:t>then()</a:t>
            </a:r>
            <a:r>
              <a:rPr lang="en-US" dirty="0"/>
              <a:t> method handles the resolved function associated with the promise that finishes first</a:t>
            </a:r>
          </a:p>
          <a:p>
            <a:pPr lvl="2"/>
            <a:r>
              <a:rPr lang="en-US" dirty="0"/>
              <a:t>The </a:t>
            </a:r>
            <a:r>
              <a:rPr lang="en-US" dirty="0">
                <a:latin typeface="Courier New" panose="02070309020205020404" pitchFamily="49" charset="0"/>
                <a:cs typeface="Courier New" panose="02070309020205020404" pitchFamily="49" charset="0"/>
              </a:rPr>
              <a:t>catch()</a:t>
            </a:r>
            <a:r>
              <a:rPr lang="en-US" dirty="0"/>
              <a:t> method handles the rejection if the promise that finishes first fails</a:t>
            </a:r>
          </a:p>
          <a:p>
            <a:pPr lvl="2"/>
            <a:r>
              <a:rPr lang="en-US" dirty="0"/>
              <a:t>All other promises besides the first to finish are ignored</a:t>
            </a:r>
          </a:p>
        </p:txBody>
      </p:sp>
    </p:spTree>
    <p:extLst>
      <p:ext uri="{BB962C8B-B14F-4D97-AF65-F5344CB8AC3E}">
        <p14:creationId xmlns:p14="http://schemas.microsoft.com/office/powerpoint/2010/main" val="1474176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A8CD6-848D-5B45-9907-7422ED0553C9}"/>
              </a:ext>
            </a:extLst>
          </p:cNvPr>
          <p:cNvSpPr>
            <a:spLocks noGrp="1"/>
          </p:cNvSpPr>
          <p:nvPr>
            <p:ph type="title"/>
          </p:nvPr>
        </p:nvSpPr>
        <p:spPr/>
        <p:txBody>
          <a:bodyPr/>
          <a:lstStyle/>
          <a:p>
            <a:r>
              <a:rPr lang="en-US" dirty="0"/>
              <a:t>Using the Fetch API (1 of 11)</a:t>
            </a:r>
          </a:p>
        </p:txBody>
      </p:sp>
      <p:sp>
        <p:nvSpPr>
          <p:cNvPr id="3" name="Text Placeholder 2">
            <a:extLst>
              <a:ext uri="{FF2B5EF4-FFF2-40B4-BE49-F238E27FC236}">
                <a16:creationId xmlns:a16="http://schemas.microsoft.com/office/drawing/2014/main" id="{06EC9965-1DFD-AE4B-9DD9-B7E99A312C28}"/>
              </a:ext>
            </a:extLst>
          </p:cNvPr>
          <p:cNvSpPr>
            <a:spLocks noGrp="1"/>
          </p:cNvSpPr>
          <p:nvPr>
            <p:ph type="body" sz="quarter" idx="17"/>
          </p:nvPr>
        </p:nvSpPr>
        <p:spPr/>
        <p:txBody>
          <a:bodyPr>
            <a:normAutofit/>
          </a:bodyPr>
          <a:lstStyle/>
          <a:p>
            <a:r>
              <a:rPr lang="en-US" dirty="0"/>
              <a:t>The </a:t>
            </a:r>
            <a:r>
              <a:rPr lang="en-US" b="1" dirty="0">
                <a:solidFill>
                  <a:srgbClr val="004A78"/>
                </a:solidFill>
              </a:rPr>
              <a:t>Fetch API </a:t>
            </a:r>
            <a:r>
              <a:rPr lang="en-US" dirty="0"/>
              <a:t>uses promises to manage server requests</a:t>
            </a:r>
          </a:p>
          <a:p>
            <a:r>
              <a:rPr lang="en-US" dirty="0"/>
              <a:t>Method for making a request to the server, where </a:t>
            </a:r>
            <a:r>
              <a:rPr lang="en-US" i="1" dirty="0" err="1">
                <a:latin typeface="Courier New" panose="02070309020205020404" pitchFamily="49" charset="0"/>
                <a:cs typeface="Courier New" panose="02070309020205020404" pitchFamily="49" charset="0"/>
              </a:rPr>
              <a:t>url</a:t>
            </a:r>
            <a:r>
              <a:rPr lang="en-US" dirty="0"/>
              <a:t> is the location of server resources and </a:t>
            </a:r>
            <a:r>
              <a:rPr lang="en-US" i="1" dirty="0">
                <a:latin typeface="Courier New" panose="02070309020205020404" pitchFamily="49" charset="0"/>
                <a:cs typeface="Courier New" panose="02070309020205020404" pitchFamily="49" charset="0"/>
              </a:rPr>
              <a:t>options</a:t>
            </a:r>
            <a:r>
              <a:rPr lang="en-US" dirty="0"/>
              <a:t> is an optional object defining values for the HTTP message:</a:t>
            </a:r>
            <a:br>
              <a:rPr lang="en-US" dirty="0"/>
            </a:br>
            <a:r>
              <a:rPr lang="en-US" dirty="0">
                <a:latin typeface="Courier New" panose="02070309020205020404" pitchFamily="49" charset="0"/>
                <a:cs typeface="Courier New" panose="02070309020205020404" pitchFamily="49" charset="0"/>
              </a:rPr>
              <a:t>fetch(</a:t>
            </a:r>
            <a:r>
              <a:rPr lang="en-US" i="1" dirty="0" err="1">
                <a:latin typeface="Courier New" panose="02070309020205020404" pitchFamily="49" charset="0"/>
                <a:cs typeface="Courier New" panose="02070309020205020404" pitchFamily="49" charset="0"/>
              </a:rPr>
              <a:t>url</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options</a:t>
            </a:r>
            <a:r>
              <a:rPr lang="en-US" dirty="0">
                <a:latin typeface="Courier New" panose="02070309020205020404" pitchFamily="49" charset="0"/>
                <a:cs typeface="Courier New" panose="02070309020205020404" pitchFamily="49" charset="0"/>
              </a:rPr>
              <a:t>)</a:t>
            </a:r>
          </a:p>
          <a:p>
            <a:r>
              <a:rPr lang="en-US" dirty="0"/>
              <a:t>Sample use of the </a:t>
            </a:r>
            <a:r>
              <a:rPr lang="en-US" dirty="0">
                <a:latin typeface="Courier New" panose="02070309020205020404" pitchFamily="49" charset="0"/>
                <a:cs typeface="Courier New" panose="02070309020205020404" pitchFamily="49" charset="0"/>
              </a:rPr>
              <a:t>fetch()</a:t>
            </a:r>
            <a:r>
              <a:rPr lang="en-US" dirty="0"/>
              <a:t> method to make an asynchronous GET request:</a:t>
            </a:r>
            <a:br>
              <a:rPr lang="en-US" dirty="0"/>
            </a:br>
            <a:r>
              <a:rPr lang="en-US" dirty="0">
                <a:latin typeface="Courier New" panose="02070309020205020404" pitchFamily="49" charset="0"/>
                <a:cs typeface="Courier New" panose="02070309020205020404" pitchFamily="49" charset="0"/>
              </a:rPr>
              <a:t>fetch("</a:t>
            </a:r>
            <a:r>
              <a:rPr lang="en-US" dirty="0" err="1">
                <a:latin typeface="Courier New" panose="02070309020205020404" pitchFamily="49" charset="0"/>
                <a:cs typeface="Courier New" panose="02070309020205020404" pitchFamily="49" charset="0"/>
              </a:rPr>
              <a:t>submit.pl&amp;id</a:t>
            </a:r>
            <a:r>
              <a:rPr lang="en-US" dirty="0">
                <a:latin typeface="Courier New" panose="02070309020205020404" pitchFamily="49" charset="0"/>
                <a:cs typeface="Courier New" panose="02070309020205020404" pitchFamily="49" charset="0"/>
              </a:rPr>
              <a:t>=41088")</a:t>
            </a:r>
          </a:p>
          <a:p>
            <a:r>
              <a:rPr lang="en-US" dirty="0"/>
              <a:t>Sample POST request providing the header and body content of the message:</a:t>
            </a:r>
            <a:br>
              <a:rPr lang="en-US" dirty="0"/>
            </a:br>
            <a:r>
              <a:rPr lang="en-US" dirty="0">
                <a:latin typeface="Courier New" panose="02070309020205020404" pitchFamily="49" charset="0"/>
                <a:cs typeface="Courier New" panose="02070309020205020404" pitchFamily="49" charset="0"/>
              </a:rPr>
              <a:t>fetch("</a:t>
            </a:r>
            <a:r>
              <a:rPr lang="en-US" dirty="0" err="1">
                <a:latin typeface="Courier New" panose="02070309020205020404" pitchFamily="49" charset="0"/>
                <a:cs typeface="Courier New" panose="02070309020205020404" pitchFamily="49" charset="0"/>
              </a:rPr>
              <a:t>submit.pl</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method: "POST",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headers: {"Content-Type" : "application/json"},</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body: "{'id':41088}"</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5354595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009C3-5D5B-0142-8FDB-D8211BA2D69F}"/>
              </a:ext>
            </a:extLst>
          </p:cNvPr>
          <p:cNvSpPr>
            <a:spLocks noGrp="1"/>
          </p:cNvSpPr>
          <p:nvPr>
            <p:ph type="title"/>
          </p:nvPr>
        </p:nvSpPr>
        <p:spPr/>
        <p:txBody>
          <a:bodyPr/>
          <a:lstStyle/>
          <a:p>
            <a:r>
              <a:rPr lang="en-US" dirty="0"/>
              <a:t>Using the Fetch API (2 of 11)</a:t>
            </a:r>
          </a:p>
        </p:txBody>
      </p:sp>
      <p:sp>
        <p:nvSpPr>
          <p:cNvPr id="3" name="Text Placeholder 2">
            <a:extLst>
              <a:ext uri="{FF2B5EF4-FFF2-40B4-BE49-F238E27FC236}">
                <a16:creationId xmlns:a16="http://schemas.microsoft.com/office/drawing/2014/main" id="{C01FFF9E-881D-5348-AA39-115DAD00D675}"/>
              </a:ext>
            </a:extLst>
          </p:cNvPr>
          <p:cNvSpPr>
            <a:spLocks noGrp="1"/>
          </p:cNvSpPr>
          <p:nvPr>
            <p:ph type="body" sz="quarter" idx="17"/>
          </p:nvPr>
        </p:nvSpPr>
        <p:spPr/>
        <p:txBody>
          <a:bodyPr/>
          <a:lstStyle/>
          <a:p>
            <a:r>
              <a:rPr lang="en-US" dirty="0"/>
              <a:t>Managing fetch responses</a:t>
            </a:r>
          </a:p>
          <a:p>
            <a:pPr lvl="1"/>
            <a:r>
              <a:rPr lang="en-US" dirty="0"/>
              <a:t>Syntax for managing a promise initiated by fetch using a promise chain:</a:t>
            </a:r>
            <a:br>
              <a:rPr lang="en-US" dirty="0"/>
            </a:br>
            <a:r>
              <a:rPr lang="en-US" dirty="0">
                <a:latin typeface="Courier New" panose="02070309020205020404" pitchFamily="49" charset="0"/>
                <a:cs typeface="Courier New" panose="02070309020205020404" pitchFamily="49" charset="0"/>
              </a:rPr>
              <a:t>fetch(</a:t>
            </a:r>
            <a:r>
              <a:rPr lang="en-US" i="1" dirty="0" err="1">
                <a:latin typeface="Courier New" panose="02070309020205020404" pitchFamily="49" charset="0"/>
                <a:cs typeface="Courier New" panose="02070309020205020404" pitchFamily="49" charset="0"/>
              </a:rPr>
              <a:t>url</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options</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.then(</a:t>
            </a:r>
            <a:r>
              <a:rPr lang="en-US" i="1" dirty="0">
                <a:latin typeface="Courier New" panose="02070309020205020404" pitchFamily="49" charset="0"/>
                <a:cs typeface="Courier New" panose="02070309020205020404" pitchFamily="49" charset="0"/>
              </a:rPr>
              <a:t>function</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.then(</a:t>
            </a:r>
            <a:r>
              <a:rPr lang="en-US" i="1" dirty="0">
                <a:latin typeface="Courier New" panose="02070309020205020404" pitchFamily="49" charset="0"/>
                <a:cs typeface="Courier New" panose="02070309020205020404" pitchFamily="49" charset="0"/>
              </a:rPr>
              <a:t>function</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.catch(</a:t>
            </a:r>
            <a:r>
              <a:rPr lang="en-US" i="1" dirty="0">
                <a:latin typeface="Courier New" panose="02070309020205020404" pitchFamily="49" charset="0"/>
                <a:cs typeface="Courier New" panose="02070309020205020404" pitchFamily="49" charset="0"/>
              </a:rPr>
              <a:t>function</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pPr lvl="1"/>
            <a:r>
              <a:rPr lang="en-US" dirty="0"/>
              <a:t>Sample use of fetch to retrieve an HTML file and write its content to the </a:t>
            </a:r>
            <a:r>
              <a:rPr lang="en-US" dirty="0">
                <a:latin typeface="Courier New" panose="02070309020205020404" pitchFamily="49" charset="0"/>
                <a:cs typeface="Courier New" panose="02070309020205020404" pitchFamily="49" charset="0"/>
              </a:rPr>
              <a:t>stories</a:t>
            </a:r>
            <a:r>
              <a:rPr lang="en-US" dirty="0"/>
              <a:t> element:</a:t>
            </a:r>
            <a:br>
              <a:rPr lang="en-US" dirty="0"/>
            </a:br>
            <a:r>
              <a:rPr lang="en-US" dirty="0">
                <a:latin typeface="Courier New" panose="02070309020205020404" pitchFamily="49" charset="0"/>
                <a:cs typeface="Courier New" panose="02070309020205020404" pitchFamily="49" charset="0"/>
              </a:rPr>
              <a:t>fetch("</a:t>
            </a:r>
            <a:r>
              <a:rPr lang="en-US" dirty="0" err="1">
                <a:latin typeface="Courier New" panose="02070309020205020404" pitchFamily="49" charset="0"/>
                <a:cs typeface="Courier New" panose="02070309020205020404" pitchFamily="49" charset="0"/>
              </a:rPr>
              <a:t>commentary.html</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.then(response =&gt; </a:t>
            </a:r>
            <a:r>
              <a:rPr lang="en-US" dirty="0" err="1">
                <a:latin typeface="Courier New" panose="02070309020205020404" pitchFamily="49" charset="0"/>
                <a:cs typeface="Courier New" panose="02070309020205020404" pitchFamily="49" charset="0"/>
              </a:rPr>
              <a:t>response.text</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.then(text =&gt; </a:t>
            </a:r>
            <a:r>
              <a:rPr lang="en-US" dirty="0" err="1">
                <a:latin typeface="Courier New" panose="02070309020205020404" pitchFamily="49" charset="0"/>
                <a:cs typeface="Courier New" panose="02070309020205020404" pitchFamily="49" charset="0"/>
              </a:rPr>
              <a:t>stories.innerHTML</a:t>
            </a:r>
            <a:r>
              <a:rPr lang="en-US" dirty="0">
                <a:latin typeface="Courier New" panose="02070309020205020404" pitchFamily="49" charset="0"/>
                <a:cs typeface="Courier New" panose="02070309020205020404" pitchFamily="49" charset="0"/>
              </a:rPr>
              <a:t> = text)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.catch((error) =&gt; </a:t>
            </a:r>
            <a:r>
              <a:rPr lang="en-US" dirty="0" err="1">
                <a:latin typeface="Courier New" panose="02070309020205020404" pitchFamily="49" charset="0"/>
                <a:cs typeface="Courier New" panose="02070309020205020404" pitchFamily="49" charset="0"/>
              </a:rPr>
              <a:t>console.log</a:t>
            </a:r>
            <a:r>
              <a:rPr lang="en-US" dirty="0">
                <a:latin typeface="Courier New" panose="02070309020205020404" pitchFamily="49" charset="0"/>
                <a:cs typeface="Courier New" panose="02070309020205020404" pitchFamily="49" charset="0"/>
              </a:rPr>
              <a:t>(error));</a:t>
            </a:r>
          </a:p>
        </p:txBody>
      </p:sp>
    </p:spTree>
    <p:extLst>
      <p:ext uri="{BB962C8B-B14F-4D97-AF65-F5344CB8AC3E}">
        <p14:creationId xmlns:p14="http://schemas.microsoft.com/office/powerpoint/2010/main" val="35555844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CBCEB-E9D7-7C44-8050-691862F9B84C}"/>
              </a:ext>
            </a:extLst>
          </p:cNvPr>
          <p:cNvSpPr>
            <a:spLocks noGrp="1"/>
          </p:cNvSpPr>
          <p:nvPr>
            <p:ph type="title"/>
          </p:nvPr>
        </p:nvSpPr>
        <p:spPr/>
        <p:txBody>
          <a:bodyPr/>
          <a:lstStyle/>
          <a:p>
            <a:r>
              <a:rPr lang="en-US" dirty="0"/>
              <a:t>Using the Fetch API (3 of 11)</a:t>
            </a:r>
          </a:p>
        </p:txBody>
      </p:sp>
      <p:sp>
        <p:nvSpPr>
          <p:cNvPr id="3" name="Text Placeholder 2">
            <a:extLst>
              <a:ext uri="{FF2B5EF4-FFF2-40B4-BE49-F238E27FC236}">
                <a16:creationId xmlns:a16="http://schemas.microsoft.com/office/drawing/2014/main" id="{A1E8427A-7DCA-AF49-BEBA-B616BDBCA28A}"/>
              </a:ext>
            </a:extLst>
          </p:cNvPr>
          <p:cNvSpPr>
            <a:spLocks noGrp="1"/>
          </p:cNvSpPr>
          <p:nvPr>
            <p:ph type="body" sz="quarter" idx="17"/>
          </p:nvPr>
        </p:nvSpPr>
        <p:spPr/>
        <p:txBody>
          <a:bodyPr/>
          <a:lstStyle/>
          <a:p>
            <a:r>
              <a:rPr lang="en-US" dirty="0"/>
              <a:t>Managing fetch responses (continued)</a:t>
            </a:r>
          </a:p>
          <a:p>
            <a:pPr lvl="1"/>
            <a:r>
              <a:rPr lang="en-US" dirty="0"/>
              <a:t>Steps in processing a fetch request:</a:t>
            </a:r>
          </a:p>
          <a:p>
            <a:pPr lvl="2"/>
            <a:r>
              <a:rPr lang="en-US" dirty="0"/>
              <a:t>A promise is made to connect to the resource specified</a:t>
            </a:r>
          </a:p>
          <a:p>
            <a:pPr lvl="2"/>
            <a:r>
              <a:rPr lang="en-US" dirty="0"/>
              <a:t>Once the promise is resolved, it is passed to the first </a:t>
            </a:r>
            <a:r>
              <a:rPr lang="en-US" dirty="0">
                <a:latin typeface="Courier New" panose="02070309020205020404" pitchFamily="49" charset="0"/>
                <a:cs typeface="Courier New" panose="02070309020205020404" pitchFamily="49" charset="0"/>
              </a:rPr>
              <a:t>then()</a:t>
            </a:r>
            <a:r>
              <a:rPr lang="en-US" dirty="0"/>
              <a:t> method, creating another promise</a:t>
            </a:r>
          </a:p>
          <a:p>
            <a:pPr lvl="2"/>
            <a:r>
              <a:rPr lang="en-US" dirty="0"/>
              <a:t>That promise is passed to the next </a:t>
            </a:r>
            <a:r>
              <a:rPr lang="en-US" dirty="0">
                <a:latin typeface="Courier New" panose="02070309020205020404" pitchFamily="49" charset="0"/>
                <a:cs typeface="Courier New" panose="02070309020205020404" pitchFamily="49" charset="0"/>
              </a:rPr>
              <a:t>then()</a:t>
            </a:r>
            <a:r>
              <a:rPr lang="en-US" dirty="0"/>
              <a:t> method, and so on</a:t>
            </a:r>
          </a:p>
          <a:p>
            <a:pPr lvl="2"/>
            <a:r>
              <a:rPr lang="en-US" dirty="0"/>
              <a:t>If the promise is rejected at any point, the </a:t>
            </a:r>
            <a:r>
              <a:rPr lang="en-US" dirty="0">
                <a:latin typeface="Courier New" panose="02070309020205020404" pitchFamily="49" charset="0"/>
                <a:cs typeface="Courier New" panose="02070309020205020404" pitchFamily="49" charset="0"/>
              </a:rPr>
              <a:t>catch()</a:t>
            </a:r>
            <a:r>
              <a:rPr lang="en-US" dirty="0"/>
              <a:t> method is called</a:t>
            </a:r>
          </a:p>
          <a:p>
            <a:pPr lvl="1"/>
            <a:r>
              <a:rPr lang="en-US" dirty="0"/>
              <a:t>The initial promise defined with the </a:t>
            </a:r>
            <a:r>
              <a:rPr lang="en-US" dirty="0">
                <a:latin typeface="Courier New" panose="02070309020205020404" pitchFamily="49" charset="0"/>
                <a:cs typeface="Courier New" panose="02070309020205020404" pitchFamily="49" charset="0"/>
              </a:rPr>
              <a:t>fetch()</a:t>
            </a:r>
            <a:r>
              <a:rPr lang="en-US" dirty="0"/>
              <a:t> method creates a response object with properties and methods</a:t>
            </a:r>
          </a:p>
        </p:txBody>
      </p:sp>
    </p:spTree>
    <p:extLst>
      <p:ext uri="{BB962C8B-B14F-4D97-AF65-F5344CB8AC3E}">
        <p14:creationId xmlns:p14="http://schemas.microsoft.com/office/powerpoint/2010/main" val="30586230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6532C-367C-3B45-A055-0C353CAC2FC5}"/>
              </a:ext>
            </a:extLst>
          </p:cNvPr>
          <p:cNvSpPr>
            <a:spLocks noGrp="1"/>
          </p:cNvSpPr>
          <p:nvPr>
            <p:ph type="title"/>
          </p:nvPr>
        </p:nvSpPr>
        <p:spPr/>
        <p:txBody>
          <a:bodyPr/>
          <a:lstStyle/>
          <a:p>
            <a:r>
              <a:rPr lang="en-US" dirty="0"/>
              <a:t>Using the Fetch API (4 of 11)</a:t>
            </a:r>
          </a:p>
        </p:txBody>
      </p:sp>
      <p:graphicFrame>
        <p:nvGraphicFramePr>
          <p:cNvPr id="4" name="Table Placeholder 3">
            <a:extLst>
              <a:ext uri="{FF2B5EF4-FFF2-40B4-BE49-F238E27FC236}">
                <a16:creationId xmlns:a16="http://schemas.microsoft.com/office/drawing/2014/main" id="{0F29D8F5-4AB1-C34F-858E-25AA29541AA6}"/>
              </a:ext>
            </a:extLst>
          </p:cNvPr>
          <p:cNvGraphicFramePr>
            <a:graphicFrameLocks noGrp="1"/>
          </p:cNvGraphicFramePr>
          <p:nvPr>
            <p:ph type="tbl" sz="quarter" idx="10"/>
          </p:nvPr>
        </p:nvGraphicFramePr>
        <p:xfrm>
          <a:off x="838200" y="2019300"/>
          <a:ext cx="10515600" cy="3134360"/>
        </p:xfrm>
        <a:graphic>
          <a:graphicData uri="http://schemas.openxmlformats.org/drawingml/2006/table">
            <a:tbl>
              <a:tblPr firstRow="1" bandRow="1">
                <a:tableStyleId>{5C22544A-7EE6-4342-B048-85BDC9FD1C3A}</a:tableStyleId>
              </a:tblPr>
              <a:tblGrid>
                <a:gridCol w="3080657">
                  <a:extLst>
                    <a:ext uri="{9D8B030D-6E8A-4147-A177-3AD203B41FA5}">
                      <a16:colId xmlns:a16="http://schemas.microsoft.com/office/drawing/2014/main" val="995036697"/>
                    </a:ext>
                  </a:extLst>
                </a:gridCol>
                <a:gridCol w="7434943">
                  <a:extLst>
                    <a:ext uri="{9D8B030D-6E8A-4147-A177-3AD203B41FA5}">
                      <a16:colId xmlns:a16="http://schemas.microsoft.com/office/drawing/2014/main" val="420360763"/>
                    </a:ext>
                  </a:extLst>
                </a:gridCol>
              </a:tblGrid>
              <a:tr h="370840">
                <a:tc>
                  <a:txBody>
                    <a:bodyPr/>
                    <a:lstStyle/>
                    <a:p>
                      <a:r>
                        <a:rPr lang="en-US" dirty="0"/>
                        <a:t>Property</a:t>
                      </a:r>
                    </a:p>
                  </a:txBody>
                  <a:tcPr/>
                </a:tc>
                <a:tc>
                  <a:txBody>
                    <a:bodyPr/>
                    <a:lstStyle/>
                    <a:p>
                      <a:r>
                        <a:rPr lang="en-US" dirty="0"/>
                        <a:t>Description</a:t>
                      </a:r>
                    </a:p>
                  </a:txBody>
                  <a:tcPr/>
                </a:tc>
                <a:extLst>
                  <a:ext uri="{0D108BD9-81ED-4DB2-BD59-A6C34878D82A}">
                    <a16:rowId xmlns:a16="http://schemas.microsoft.com/office/drawing/2014/main" val="3214352196"/>
                  </a:ext>
                </a:extLst>
              </a:tr>
              <a:tr h="370840">
                <a:tc>
                  <a:txBody>
                    <a:bodyPr/>
                    <a:lstStyle/>
                    <a:p>
                      <a:r>
                        <a:rPr lang="en-US" i="1" dirty="0" err="1">
                          <a:latin typeface="Courier New" panose="02070309020205020404" pitchFamily="49" charset="0"/>
                          <a:cs typeface="Courier New" panose="02070309020205020404" pitchFamily="49" charset="0"/>
                        </a:rPr>
                        <a:t>response</a:t>
                      </a:r>
                      <a:r>
                        <a:rPr lang="en-US" dirty="0" err="1">
                          <a:latin typeface="Courier New" panose="02070309020205020404" pitchFamily="49" charset="0"/>
                          <a:cs typeface="Courier New" panose="02070309020205020404" pitchFamily="49" charset="0"/>
                        </a:rPr>
                        <a:t>.headers</a:t>
                      </a:r>
                      <a:endParaRPr lang="en-US" dirty="0">
                        <a:latin typeface="Courier New" panose="02070309020205020404" pitchFamily="49" charset="0"/>
                        <a:cs typeface="Courier New" panose="02070309020205020404" pitchFamily="49" charset="0"/>
                      </a:endParaRPr>
                    </a:p>
                  </a:txBody>
                  <a:tcPr/>
                </a:tc>
                <a:tc>
                  <a:txBody>
                    <a:bodyPr/>
                    <a:lstStyle/>
                    <a:p>
                      <a:r>
                        <a:rPr lang="en-US" dirty="0"/>
                        <a:t>Returns an object containing the response header</a:t>
                      </a:r>
                    </a:p>
                  </a:txBody>
                  <a:tcPr/>
                </a:tc>
                <a:extLst>
                  <a:ext uri="{0D108BD9-81ED-4DB2-BD59-A6C34878D82A}">
                    <a16:rowId xmlns:a16="http://schemas.microsoft.com/office/drawing/2014/main" val="4291412728"/>
                  </a:ext>
                </a:extLst>
              </a:tr>
              <a:tr h="370840">
                <a:tc>
                  <a:txBody>
                    <a:bodyPr/>
                    <a:lstStyle/>
                    <a:p>
                      <a:r>
                        <a:rPr lang="en-US" i="1" dirty="0" err="1">
                          <a:latin typeface="Courier New" panose="02070309020205020404" pitchFamily="49" charset="0"/>
                          <a:cs typeface="Courier New" panose="02070309020205020404" pitchFamily="49" charset="0"/>
                        </a:rPr>
                        <a:t>response</a:t>
                      </a:r>
                      <a:r>
                        <a:rPr lang="en-US" dirty="0" err="1">
                          <a:latin typeface="Courier New" panose="02070309020205020404" pitchFamily="49" charset="0"/>
                          <a:cs typeface="Courier New" panose="02070309020205020404" pitchFamily="49" charset="0"/>
                        </a:rPr>
                        <a:t>.ok</a:t>
                      </a:r>
                      <a:endParaRPr lang="en-US" dirty="0">
                        <a:latin typeface="Courier New" panose="02070309020205020404" pitchFamily="49" charset="0"/>
                        <a:cs typeface="Courier New" panose="02070309020205020404" pitchFamily="49" charset="0"/>
                      </a:endParaRPr>
                    </a:p>
                  </a:txBody>
                  <a:tcPr/>
                </a:tc>
                <a:tc>
                  <a:txBody>
                    <a:bodyPr/>
                    <a:lstStyle/>
                    <a:p>
                      <a:r>
                        <a:rPr lang="en-US" dirty="0"/>
                        <a:t>Returns a value indicating the nature of the HTTP code, where a status code of 200 to 299 returns true and false if otherwise</a:t>
                      </a:r>
                    </a:p>
                  </a:txBody>
                  <a:tcPr/>
                </a:tc>
                <a:extLst>
                  <a:ext uri="{0D108BD9-81ED-4DB2-BD59-A6C34878D82A}">
                    <a16:rowId xmlns:a16="http://schemas.microsoft.com/office/drawing/2014/main" val="3444740258"/>
                  </a:ext>
                </a:extLst>
              </a:tr>
              <a:tr h="370840">
                <a:tc>
                  <a:txBody>
                    <a:bodyPr/>
                    <a:lstStyle/>
                    <a:p>
                      <a:r>
                        <a:rPr lang="en-US" i="1" dirty="0" err="1">
                          <a:latin typeface="Courier New" panose="02070309020205020404" pitchFamily="49" charset="0"/>
                          <a:cs typeface="Courier New" panose="02070309020205020404" pitchFamily="49" charset="0"/>
                        </a:rPr>
                        <a:t>response</a:t>
                      </a:r>
                      <a:r>
                        <a:rPr lang="en-US" dirty="0" err="1">
                          <a:latin typeface="Courier New" panose="02070309020205020404" pitchFamily="49" charset="0"/>
                          <a:cs typeface="Courier New" panose="02070309020205020404" pitchFamily="49" charset="0"/>
                        </a:rPr>
                        <a:t>.status</a:t>
                      </a:r>
                      <a:endParaRPr lang="en-US" dirty="0">
                        <a:latin typeface="Courier New" panose="02070309020205020404" pitchFamily="49" charset="0"/>
                        <a:cs typeface="Courier New" panose="02070309020205020404" pitchFamily="49" charset="0"/>
                      </a:endParaRPr>
                    </a:p>
                  </a:txBody>
                  <a:tcPr/>
                </a:tc>
                <a:tc>
                  <a:txBody>
                    <a:bodyPr/>
                    <a:lstStyle/>
                    <a:p>
                      <a:r>
                        <a:rPr lang="en-US" dirty="0"/>
                        <a:t>Returns the status code of the response</a:t>
                      </a:r>
                    </a:p>
                  </a:txBody>
                  <a:tcPr/>
                </a:tc>
                <a:extLst>
                  <a:ext uri="{0D108BD9-81ED-4DB2-BD59-A6C34878D82A}">
                    <a16:rowId xmlns:a16="http://schemas.microsoft.com/office/drawing/2014/main" val="2662532542"/>
                  </a:ext>
                </a:extLst>
              </a:tr>
              <a:tr h="370840">
                <a:tc>
                  <a:txBody>
                    <a:bodyPr/>
                    <a:lstStyle/>
                    <a:p>
                      <a:r>
                        <a:rPr lang="en-US" i="1" dirty="0" err="1">
                          <a:latin typeface="Courier New" panose="02070309020205020404" pitchFamily="49" charset="0"/>
                          <a:cs typeface="Courier New" panose="02070309020205020404" pitchFamily="49" charset="0"/>
                        </a:rPr>
                        <a:t>response</a:t>
                      </a:r>
                      <a:r>
                        <a:rPr lang="en-US" dirty="0" err="1">
                          <a:latin typeface="Courier New" panose="02070309020205020404" pitchFamily="49" charset="0"/>
                          <a:cs typeface="Courier New" panose="02070309020205020404" pitchFamily="49" charset="0"/>
                        </a:rPr>
                        <a:t>.statusText</a:t>
                      </a:r>
                      <a:endParaRPr lang="en-US" dirty="0">
                        <a:latin typeface="Courier New" panose="02070309020205020404" pitchFamily="49" charset="0"/>
                        <a:cs typeface="Courier New" panose="02070309020205020404" pitchFamily="49" charset="0"/>
                      </a:endParaRPr>
                    </a:p>
                  </a:txBody>
                  <a:tcPr/>
                </a:tc>
                <a:tc>
                  <a:txBody>
                    <a:bodyPr/>
                    <a:lstStyle/>
                    <a:p>
                      <a:r>
                        <a:rPr lang="en-US" dirty="0"/>
                        <a:t>Returns a text string describing the response status</a:t>
                      </a:r>
                    </a:p>
                  </a:txBody>
                  <a:tcPr/>
                </a:tc>
                <a:extLst>
                  <a:ext uri="{0D108BD9-81ED-4DB2-BD59-A6C34878D82A}">
                    <a16:rowId xmlns:a16="http://schemas.microsoft.com/office/drawing/2014/main" val="117836218"/>
                  </a:ext>
                </a:extLst>
              </a:tr>
              <a:tr h="370840">
                <a:tc>
                  <a:txBody>
                    <a:bodyPr/>
                    <a:lstStyle/>
                    <a:p>
                      <a:r>
                        <a:rPr lang="en-US" i="1" dirty="0" err="1">
                          <a:latin typeface="Courier New" panose="02070309020205020404" pitchFamily="49" charset="0"/>
                          <a:cs typeface="Courier New" panose="02070309020205020404" pitchFamily="49" charset="0"/>
                        </a:rPr>
                        <a:t>response</a:t>
                      </a:r>
                      <a:r>
                        <a:rPr lang="en-US" dirty="0" err="1">
                          <a:latin typeface="Courier New" panose="02070309020205020404" pitchFamily="49" charset="0"/>
                          <a:cs typeface="Courier New" panose="02070309020205020404" pitchFamily="49" charset="0"/>
                        </a:rPr>
                        <a:t>.type</a:t>
                      </a:r>
                      <a:endParaRPr lang="en-US" dirty="0">
                        <a:latin typeface="Courier New" panose="02070309020205020404" pitchFamily="49" charset="0"/>
                        <a:cs typeface="Courier New" panose="02070309020205020404" pitchFamily="49" charset="0"/>
                      </a:endParaRPr>
                    </a:p>
                  </a:txBody>
                  <a:tcPr/>
                </a:tc>
                <a:tc>
                  <a:txBody>
                    <a:bodyPr/>
                    <a:lstStyle/>
                    <a:p>
                      <a:r>
                        <a:rPr lang="en-US" dirty="0"/>
                        <a:t>Returns the type of response, where type is </a:t>
                      </a:r>
                      <a:r>
                        <a:rPr lang="en-US" dirty="0">
                          <a:latin typeface="Courier New" panose="02070309020205020404" pitchFamily="49" charset="0"/>
                          <a:cs typeface="Courier New" panose="02070309020205020404" pitchFamily="49" charset="0"/>
                        </a:rPr>
                        <a:t>basic</a:t>
                      </a:r>
                      <a:r>
                        <a:rPr lang="en-US" dirty="0"/>
                        <a:t>, </a:t>
                      </a:r>
                      <a:r>
                        <a:rPr lang="en-US" dirty="0" err="1">
                          <a:latin typeface="Courier New" panose="02070309020205020404" pitchFamily="49" charset="0"/>
                          <a:cs typeface="Courier New" panose="02070309020205020404" pitchFamily="49" charset="0"/>
                        </a:rPr>
                        <a:t>cors</a:t>
                      </a:r>
                      <a:r>
                        <a:rPr lang="en-US" dirty="0"/>
                        <a:t>, </a:t>
                      </a:r>
                      <a:r>
                        <a:rPr lang="en-US" dirty="0">
                          <a:latin typeface="Courier New" panose="02070309020205020404" pitchFamily="49" charset="0"/>
                          <a:cs typeface="Courier New" panose="02070309020205020404" pitchFamily="49" charset="0"/>
                        </a:rPr>
                        <a:t>error</a:t>
                      </a:r>
                      <a:r>
                        <a:rPr lang="en-US" dirty="0"/>
                        <a:t>, </a:t>
                      </a:r>
                      <a:r>
                        <a:rPr lang="en-US" dirty="0">
                          <a:latin typeface="Courier New" panose="02070309020205020404" pitchFamily="49" charset="0"/>
                          <a:cs typeface="Courier New" panose="02070309020205020404" pitchFamily="49" charset="0"/>
                        </a:rPr>
                        <a:t>opaque</a:t>
                      </a:r>
                      <a:r>
                        <a:rPr lang="en-US" dirty="0"/>
                        <a:t>, or </a:t>
                      </a:r>
                      <a:r>
                        <a:rPr lang="en-US" dirty="0" err="1">
                          <a:latin typeface="Courier New" panose="02070309020205020404" pitchFamily="49" charset="0"/>
                          <a:cs typeface="Courier New" panose="02070309020205020404" pitchFamily="49" charset="0"/>
                        </a:rPr>
                        <a:t>opaquedirect</a:t>
                      </a:r>
                      <a:endParaRPr lang="en-US"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2828716205"/>
                  </a:ext>
                </a:extLst>
              </a:tr>
              <a:tr h="370840">
                <a:tc>
                  <a:txBody>
                    <a:bodyPr/>
                    <a:lstStyle/>
                    <a:p>
                      <a:r>
                        <a:rPr lang="en-US" i="1" dirty="0" err="1">
                          <a:latin typeface="Courier New" panose="02070309020205020404" pitchFamily="49" charset="0"/>
                          <a:cs typeface="Courier New" panose="02070309020205020404" pitchFamily="49" charset="0"/>
                        </a:rPr>
                        <a:t>response</a:t>
                      </a:r>
                      <a:r>
                        <a:rPr lang="en-US" dirty="0" err="1">
                          <a:latin typeface="Courier New" panose="02070309020205020404" pitchFamily="49" charset="0"/>
                          <a:cs typeface="Courier New" panose="02070309020205020404" pitchFamily="49" charset="0"/>
                        </a:rPr>
                        <a:t>.url</a:t>
                      </a:r>
                      <a:endParaRPr lang="en-US" dirty="0">
                        <a:latin typeface="Courier New" panose="02070309020205020404" pitchFamily="49" charset="0"/>
                        <a:cs typeface="Courier New" panose="02070309020205020404" pitchFamily="49" charset="0"/>
                      </a:endParaRPr>
                    </a:p>
                  </a:txBody>
                  <a:tcPr/>
                </a:tc>
                <a:tc>
                  <a:txBody>
                    <a:bodyPr/>
                    <a:lstStyle/>
                    <a:p>
                      <a:r>
                        <a:rPr lang="en-US" dirty="0"/>
                        <a:t>Returns the URL of the response</a:t>
                      </a:r>
                    </a:p>
                  </a:txBody>
                  <a:tcPr/>
                </a:tc>
                <a:extLst>
                  <a:ext uri="{0D108BD9-81ED-4DB2-BD59-A6C34878D82A}">
                    <a16:rowId xmlns:a16="http://schemas.microsoft.com/office/drawing/2014/main" val="605241542"/>
                  </a:ext>
                </a:extLst>
              </a:tr>
            </a:tbl>
          </a:graphicData>
        </a:graphic>
      </p:graphicFrame>
    </p:spTree>
    <p:extLst>
      <p:ext uri="{BB962C8B-B14F-4D97-AF65-F5344CB8AC3E}">
        <p14:creationId xmlns:p14="http://schemas.microsoft.com/office/powerpoint/2010/main" val="2882463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6EE28-FD0E-3846-8F61-9677D6A10EA4}"/>
              </a:ext>
            </a:extLst>
          </p:cNvPr>
          <p:cNvSpPr>
            <a:spLocks noGrp="1"/>
          </p:cNvSpPr>
          <p:nvPr>
            <p:ph type="title"/>
          </p:nvPr>
        </p:nvSpPr>
        <p:spPr>
          <a:xfrm>
            <a:off x="838200" y="365125"/>
            <a:ext cx="10515600" cy="672105"/>
          </a:xfrm>
        </p:spPr>
        <p:txBody>
          <a:bodyPr wrap="square" anchor="t">
            <a:normAutofit/>
          </a:bodyPr>
          <a:lstStyle/>
          <a:p>
            <a:r>
              <a:rPr lang="en-US" dirty="0"/>
              <a:t>Introducing Server Requests (1 of 4)</a:t>
            </a:r>
          </a:p>
        </p:txBody>
      </p:sp>
      <p:pic>
        <p:nvPicPr>
          <p:cNvPr id="6" name="Picture Placeholder 5" descr="An illustration that shows how a web page is processed. A H T T P request goes from a client computer such as a laptop to a web server on the global Internet. The web server makes a database request and the database responds with the content for the web page. A H T T P response goes to the laptop with the new web page.">
            <a:extLst>
              <a:ext uri="{FF2B5EF4-FFF2-40B4-BE49-F238E27FC236}">
                <a16:creationId xmlns:a16="http://schemas.microsoft.com/office/drawing/2014/main" id="{027192BE-3E0E-664F-BBFF-71B03510D3B8}"/>
              </a:ext>
            </a:extLst>
          </p:cNvPr>
          <p:cNvPicPr>
            <a:picLocks noGrp="1" noChangeAspect="1"/>
          </p:cNvPicPr>
          <p:nvPr>
            <p:ph type="pic" sz="quarter" idx="10"/>
          </p:nvPr>
        </p:nvPicPr>
        <p:blipFill rotWithShape="1">
          <a:blip r:embed="rId2"/>
          <a:stretch/>
        </p:blipFill>
        <p:spPr>
          <a:xfrm>
            <a:off x="731520" y="1619557"/>
            <a:ext cx="6567638" cy="4108152"/>
          </a:xfrm>
          <a:noFill/>
        </p:spPr>
      </p:pic>
      <p:sp>
        <p:nvSpPr>
          <p:cNvPr id="4" name="Text Placeholder 3">
            <a:extLst>
              <a:ext uri="{FF2B5EF4-FFF2-40B4-BE49-F238E27FC236}">
                <a16:creationId xmlns:a16="http://schemas.microsoft.com/office/drawing/2014/main" id="{192583FC-8308-764C-B652-60CEFF008948}"/>
              </a:ext>
            </a:extLst>
          </p:cNvPr>
          <p:cNvSpPr>
            <a:spLocks noGrp="1"/>
          </p:cNvSpPr>
          <p:nvPr>
            <p:ph type="body" sz="quarter" idx="11"/>
          </p:nvPr>
        </p:nvSpPr>
        <p:spPr>
          <a:xfrm>
            <a:off x="7478972" y="4070657"/>
            <a:ext cx="3976406" cy="1808163"/>
          </a:xfrm>
        </p:spPr>
        <p:txBody>
          <a:bodyPr wrap="square" anchor="t">
            <a:normAutofit/>
          </a:bodyPr>
          <a:lstStyle/>
          <a:p>
            <a:pPr>
              <a:spcAft>
                <a:spcPts val="600"/>
              </a:spcAft>
            </a:pPr>
            <a:r>
              <a:rPr lang="en-US" dirty="0"/>
              <a:t>Figure 11-1 Processing a web page</a:t>
            </a:r>
            <a:endParaRPr lang="en-US"/>
          </a:p>
        </p:txBody>
      </p:sp>
    </p:spTree>
    <p:extLst>
      <p:ext uri="{BB962C8B-B14F-4D97-AF65-F5344CB8AC3E}">
        <p14:creationId xmlns:p14="http://schemas.microsoft.com/office/powerpoint/2010/main" val="24866860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6532C-367C-3B45-A055-0C353CAC2FC5}"/>
              </a:ext>
            </a:extLst>
          </p:cNvPr>
          <p:cNvSpPr>
            <a:spLocks noGrp="1"/>
          </p:cNvSpPr>
          <p:nvPr>
            <p:ph type="title"/>
          </p:nvPr>
        </p:nvSpPr>
        <p:spPr/>
        <p:txBody>
          <a:bodyPr/>
          <a:lstStyle/>
          <a:p>
            <a:r>
              <a:rPr lang="en-US" dirty="0"/>
              <a:t>Using the Fetch API (5 of 11)</a:t>
            </a:r>
          </a:p>
        </p:txBody>
      </p:sp>
      <p:graphicFrame>
        <p:nvGraphicFramePr>
          <p:cNvPr id="4" name="Table Placeholder 3">
            <a:extLst>
              <a:ext uri="{FF2B5EF4-FFF2-40B4-BE49-F238E27FC236}">
                <a16:creationId xmlns:a16="http://schemas.microsoft.com/office/drawing/2014/main" id="{0F29D8F5-4AB1-C34F-858E-25AA29541AA6}"/>
              </a:ext>
            </a:extLst>
          </p:cNvPr>
          <p:cNvGraphicFramePr>
            <a:graphicFrameLocks noGrp="1"/>
          </p:cNvGraphicFramePr>
          <p:nvPr>
            <p:ph type="tbl" sz="quarter" idx="10"/>
          </p:nvPr>
        </p:nvGraphicFramePr>
        <p:xfrm>
          <a:off x="838200" y="2019300"/>
          <a:ext cx="10515600" cy="3134360"/>
        </p:xfrm>
        <a:graphic>
          <a:graphicData uri="http://schemas.openxmlformats.org/drawingml/2006/table">
            <a:tbl>
              <a:tblPr firstRow="1" bandRow="1">
                <a:tableStyleId>{5C22544A-7EE6-4342-B048-85BDC9FD1C3A}</a:tableStyleId>
              </a:tblPr>
              <a:tblGrid>
                <a:gridCol w="3363686">
                  <a:extLst>
                    <a:ext uri="{9D8B030D-6E8A-4147-A177-3AD203B41FA5}">
                      <a16:colId xmlns:a16="http://schemas.microsoft.com/office/drawing/2014/main" val="995036697"/>
                    </a:ext>
                  </a:extLst>
                </a:gridCol>
                <a:gridCol w="7151914">
                  <a:extLst>
                    <a:ext uri="{9D8B030D-6E8A-4147-A177-3AD203B41FA5}">
                      <a16:colId xmlns:a16="http://schemas.microsoft.com/office/drawing/2014/main" val="420360763"/>
                    </a:ext>
                  </a:extLst>
                </a:gridCol>
              </a:tblGrid>
              <a:tr h="370840">
                <a:tc>
                  <a:txBody>
                    <a:bodyPr/>
                    <a:lstStyle/>
                    <a:p>
                      <a:r>
                        <a:rPr lang="en-US" dirty="0"/>
                        <a:t>Method</a:t>
                      </a:r>
                    </a:p>
                  </a:txBody>
                  <a:tcPr/>
                </a:tc>
                <a:tc>
                  <a:txBody>
                    <a:bodyPr/>
                    <a:lstStyle/>
                    <a:p>
                      <a:r>
                        <a:rPr lang="en-US" dirty="0"/>
                        <a:t>Description</a:t>
                      </a:r>
                    </a:p>
                  </a:txBody>
                  <a:tcPr/>
                </a:tc>
                <a:extLst>
                  <a:ext uri="{0D108BD9-81ED-4DB2-BD59-A6C34878D82A}">
                    <a16:rowId xmlns:a16="http://schemas.microsoft.com/office/drawing/2014/main" val="3214352196"/>
                  </a:ext>
                </a:extLst>
              </a:tr>
              <a:tr h="370840">
                <a:tc>
                  <a:txBody>
                    <a:bodyPr/>
                    <a:lstStyle/>
                    <a:p>
                      <a:r>
                        <a:rPr lang="en-US" i="1" dirty="0" err="1">
                          <a:latin typeface="Courier New" panose="02070309020205020404" pitchFamily="49" charset="0"/>
                          <a:cs typeface="Courier New" panose="02070309020205020404" pitchFamily="49" charset="0"/>
                        </a:rPr>
                        <a:t>response</a:t>
                      </a:r>
                      <a:r>
                        <a:rPr lang="en-US" dirty="0" err="1">
                          <a:latin typeface="Courier New" panose="02070309020205020404" pitchFamily="49" charset="0"/>
                          <a:cs typeface="Courier New" panose="02070309020205020404" pitchFamily="49" charset="0"/>
                        </a:rPr>
                        <a:t>.error</a:t>
                      </a:r>
                      <a:r>
                        <a:rPr lang="en-US" dirty="0">
                          <a:latin typeface="Courier New" panose="02070309020205020404" pitchFamily="49" charset="0"/>
                          <a:cs typeface="Courier New" panose="02070309020205020404" pitchFamily="49" charset="0"/>
                        </a:rPr>
                        <a:t>()</a:t>
                      </a:r>
                    </a:p>
                  </a:txBody>
                  <a:tcPr/>
                </a:tc>
                <a:tc>
                  <a:txBody>
                    <a:bodyPr/>
                    <a:lstStyle/>
                    <a:p>
                      <a:r>
                        <a:rPr lang="en-US" dirty="0"/>
                        <a:t>Returns a response object associated with a network error</a:t>
                      </a:r>
                    </a:p>
                  </a:txBody>
                  <a:tcPr/>
                </a:tc>
                <a:extLst>
                  <a:ext uri="{0D108BD9-81ED-4DB2-BD59-A6C34878D82A}">
                    <a16:rowId xmlns:a16="http://schemas.microsoft.com/office/drawing/2014/main" val="4291412728"/>
                  </a:ext>
                </a:extLst>
              </a:tr>
              <a:tr h="370840">
                <a:tc>
                  <a:txBody>
                    <a:bodyPr/>
                    <a:lstStyle/>
                    <a:p>
                      <a:r>
                        <a:rPr lang="en-US" i="1" dirty="0" err="1">
                          <a:latin typeface="Courier New" panose="02070309020205020404" pitchFamily="49" charset="0"/>
                          <a:cs typeface="Courier New" panose="02070309020205020404" pitchFamily="49" charset="0"/>
                        </a:rPr>
                        <a:t>response</a:t>
                      </a:r>
                      <a:r>
                        <a:rPr lang="en-US" dirty="0" err="1">
                          <a:latin typeface="Courier New" panose="02070309020205020404" pitchFamily="49" charset="0"/>
                          <a:cs typeface="Courier New" panose="02070309020205020404" pitchFamily="49" charset="0"/>
                        </a:rPr>
                        <a:t>.arrayBuffer</a:t>
                      </a:r>
                      <a:r>
                        <a:rPr lang="en-US" dirty="0">
                          <a:latin typeface="Courier New" panose="02070309020205020404" pitchFamily="49" charset="0"/>
                          <a:cs typeface="Courier New" panose="02070309020205020404" pitchFamily="49" charset="0"/>
                        </a:rPr>
                        <a:t>()</a:t>
                      </a:r>
                    </a:p>
                  </a:txBody>
                  <a:tcPr/>
                </a:tc>
                <a:tc>
                  <a:txBody>
                    <a:bodyPr/>
                    <a:lstStyle/>
                    <a:p>
                      <a:r>
                        <a:rPr lang="en-US" dirty="0"/>
                        <a:t>Returns a low-level binary data often used with image and multimedia data</a:t>
                      </a:r>
                    </a:p>
                  </a:txBody>
                  <a:tcPr/>
                </a:tc>
                <a:extLst>
                  <a:ext uri="{0D108BD9-81ED-4DB2-BD59-A6C34878D82A}">
                    <a16:rowId xmlns:a16="http://schemas.microsoft.com/office/drawing/2014/main" val="3444740258"/>
                  </a:ext>
                </a:extLst>
              </a:tr>
              <a:tr h="370840">
                <a:tc>
                  <a:txBody>
                    <a:bodyPr/>
                    <a:lstStyle/>
                    <a:p>
                      <a:r>
                        <a:rPr lang="en-US" i="1" dirty="0" err="1">
                          <a:latin typeface="Courier New" panose="02070309020205020404" pitchFamily="49" charset="0"/>
                          <a:cs typeface="Courier New" panose="02070309020205020404" pitchFamily="49" charset="0"/>
                        </a:rPr>
                        <a:t>response</a:t>
                      </a:r>
                      <a:r>
                        <a:rPr lang="en-US" dirty="0" err="1">
                          <a:latin typeface="Courier New" panose="02070309020205020404" pitchFamily="49" charset="0"/>
                          <a:cs typeface="Courier New" panose="02070309020205020404" pitchFamily="49" charset="0"/>
                        </a:rPr>
                        <a:t>.blob</a:t>
                      </a:r>
                      <a:r>
                        <a:rPr lang="en-US" dirty="0">
                          <a:latin typeface="Courier New" panose="02070309020205020404" pitchFamily="49" charset="0"/>
                          <a:cs typeface="Courier New" panose="02070309020205020404" pitchFamily="49" charset="0"/>
                        </a:rPr>
                        <a:t>()</a:t>
                      </a:r>
                    </a:p>
                  </a:txBody>
                  <a:tcPr/>
                </a:tc>
                <a:tc>
                  <a:txBody>
                    <a:bodyPr/>
                    <a:lstStyle/>
                    <a:p>
                      <a:r>
                        <a:rPr lang="en-US" dirty="0"/>
                        <a:t>Returns a Blob object used file-like objects that contain text or binary data</a:t>
                      </a:r>
                    </a:p>
                  </a:txBody>
                  <a:tcPr/>
                </a:tc>
                <a:extLst>
                  <a:ext uri="{0D108BD9-81ED-4DB2-BD59-A6C34878D82A}">
                    <a16:rowId xmlns:a16="http://schemas.microsoft.com/office/drawing/2014/main" val="2662532542"/>
                  </a:ext>
                </a:extLst>
              </a:tr>
              <a:tr h="370840">
                <a:tc>
                  <a:txBody>
                    <a:bodyPr/>
                    <a:lstStyle/>
                    <a:p>
                      <a:r>
                        <a:rPr lang="en-US" i="1" dirty="0" err="1">
                          <a:latin typeface="Courier New" panose="02070309020205020404" pitchFamily="49" charset="0"/>
                          <a:cs typeface="Courier New" panose="02070309020205020404" pitchFamily="49" charset="0"/>
                        </a:rPr>
                        <a:t>response</a:t>
                      </a:r>
                      <a:r>
                        <a:rPr lang="en-US" dirty="0" err="1">
                          <a:latin typeface="Courier New" panose="02070309020205020404" pitchFamily="49" charset="0"/>
                          <a:cs typeface="Courier New" panose="02070309020205020404" pitchFamily="49" charset="0"/>
                        </a:rPr>
                        <a:t>.formData</a:t>
                      </a:r>
                      <a:r>
                        <a:rPr lang="en-US" dirty="0">
                          <a:latin typeface="Courier New" panose="02070309020205020404" pitchFamily="49" charset="0"/>
                          <a:cs typeface="Courier New" panose="02070309020205020404" pitchFamily="49" charset="0"/>
                        </a:rPr>
                        <a:t>()</a:t>
                      </a:r>
                    </a:p>
                  </a:txBody>
                  <a:tcPr/>
                </a:tc>
                <a:tc>
                  <a:txBody>
                    <a:bodyPr/>
                    <a:lstStyle/>
                    <a:p>
                      <a:r>
                        <a:rPr lang="en-US" dirty="0"/>
                        <a:t>Returns a promise object that resolves as form data comprised of key-value pairs</a:t>
                      </a:r>
                    </a:p>
                  </a:txBody>
                  <a:tcPr/>
                </a:tc>
                <a:extLst>
                  <a:ext uri="{0D108BD9-81ED-4DB2-BD59-A6C34878D82A}">
                    <a16:rowId xmlns:a16="http://schemas.microsoft.com/office/drawing/2014/main" val="117836218"/>
                  </a:ext>
                </a:extLst>
              </a:tr>
              <a:tr h="370840">
                <a:tc>
                  <a:txBody>
                    <a:bodyPr/>
                    <a:lstStyle/>
                    <a:p>
                      <a:r>
                        <a:rPr lang="en-US" i="1" dirty="0" err="1">
                          <a:latin typeface="Courier New" panose="02070309020205020404" pitchFamily="49" charset="0"/>
                          <a:cs typeface="Courier New" panose="02070309020205020404" pitchFamily="49" charset="0"/>
                        </a:rPr>
                        <a:t>response</a:t>
                      </a:r>
                      <a:r>
                        <a:rPr lang="en-US" dirty="0" err="1">
                          <a:latin typeface="Courier New" panose="02070309020205020404" pitchFamily="49" charset="0"/>
                          <a:cs typeface="Courier New" panose="02070309020205020404" pitchFamily="49" charset="0"/>
                        </a:rPr>
                        <a:t>.json</a:t>
                      </a:r>
                      <a:r>
                        <a:rPr lang="en-US" dirty="0">
                          <a:latin typeface="Courier New" panose="02070309020205020404" pitchFamily="49" charset="0"/>
                          <a:cs typeface="Courier New" panose="02070309020205020404" pitchFamily="49" charset="0"/>
                        </a:rPr>
                        <a:t>()</a:t>
                      </a:r>
                    </a:p>
                  </a:txBody>
                  <a:tcPr/>
                </a:tc>
                <a:tc>
                  <a:txBody>
                    <a:bodyPr/>
                    <a:lstStyle/>
                    <a:p>
                      <a:r>
                        <a:rPr lang="en-US" sz="1800" kern="1200" dirty="0">
                          <a:solidFill>
                            <a:schemeClr val="dk1"/>
                          </a:solidFill>
                          <a:latin typeface="+mn-lt"/>
                          <a:ea typeface="+mn-ea"/>
                          <a:cs typeface="+mn-cs"/>
                        </a:rPr>
                        <a:t>Returns a promise object that can be parsed as JSON data</a:t>
                      </a:r>
                    </a:p>
                  </a:txBody>
                  <a:tcPr/>
                </a:tc>
                <a:extLst>
                  <a:ext uri="{0D108BD9-81ED-4DB2-BD59-A6C34878D82A}">
                    <a16:rowId xmlns:a16="http://schemas.microsoft.com/office/drawing/2014/main" val="2828716205"/>
                  </a:ext>
                </a:extLst>
              </a:tr>
              <a:tr h="370840">
                <a:tc>
                  <a:txBody>
                    <a:bodyPr/>
                    <a:lstStyle/>
                    <a:p>
                      <a:r>
                        <a:rPr lang="en-US" i="1" dirty="0" err="1">
                          <a:latin typeface="Courier New" panose="02070309020205020404" pitchFamily="49" charset="0"/>
                          <a:cs typeface="Courier New" panose="02070309020205020404" pitchFamily="49" charset="0"/>
                        </a:rPr>
                        <a:t>response</a:t>
                      </a:r>
                      <a:r>
                        <a:rPr lang="en-US" dirty="0" err="1">
                          <a:latin typeface="Courier New" panose="02070309020205020404" pitchFamily="49" charset="0"/>
                          <a:cs typeface="Courier New" panose="02070309020205020404" pitchFamily="49" charset="0"/>
                        </a:rPr>
                        <a:t>.text</a:t>
                      </a:r>
                      <a:r>
                        <a:rPr lang="en-US" dirty="0">
                          <a:latin typeface="Courier New" panose="02070309020205020404" pitchFamily="49" charset="0"/>
                          <a:cs typeface="Courier New" panose="02070309020205020404" pitchFamily="49" charset="0"/>
                        </a:rPr>
                        <a:t>()</a:t>
                      </a:r>
                    </a:p>
                  </a:txBody>
                  <a:tcPr/>
                </a:tc>
                <a:tc>
                  <a:txBody>
                    <a:bodyPr/>
                    <a:lstStyle/>
                    <a:p>
                      <a:r>
                        <a:rPr lang="en-US" dirty="0"/>
                        <a:t>Returns a promise object that can be parsed as text string data</a:t>
                      </a:r>
                    </a:p>
                  </a:txBody>
                  <a:tcPr/>
                </a:tc>
                <a:extLst>
                  <a:ext uri="{0D108BD9-81ED-4DB2-BD59-A6C34878D82A}">
                    <a16:rowId xmlns:a16="http://schemas.microsoft.com/office/drawing/2014/main" val="605241542"/>
                  </a:ext>
                </a:extLst>
              </a:tr>
            </a:tbl>
          </a:graphicData>
        </a:graphic>
      </p:graphicFrame>
    </p:spTree>
    <p:extLst>
      <p:ext uri="{BB962C8B-B14F-4D97-AF65-F5344CB8AC3E}">
        <p14:creationId xmlns:p14="http://schemas.microsoft.com/office/powerpoint/2010/main" val="1545538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146A1-DAEA-BA42-B312-984EE314A5E5}"/>
              </a:ext>
            </a:extLst>
          </p:cNvPr>
          <p:cNvSpPr>
            <a:spLocks noGrp="1"/>
          </p:cNvSpPr>
          <p:nvPr>
            <p:ph type="title"/>
          </p:nvPr>
        </p:nvSpPr>
        <p:spPr/>
        <p:txBody>
          <a:bodyPr/>
          <a:lstStyle/>
          <a:p>
            <a:r>
              <a:rPr lang="en-US" dirty="0"/>
              <a:t>Using the Fetch API (6 of 11)</a:t>
            </a:r>
          </a:p>
        </p:txBody>
      </p:sp>
      <p:sp>
        <p:nvSpPr>
          <p:cNvPr id="3" name="Text Placeholder 2">
            <a:extLst>
              <a:ext uri="{FF2B5EF4-FFF2-40B4-BE49-F238E27FC236}">
                <a16:creationId xmlns:a16="http://schemas.microsoft.com/office/drawing/2014/main" id="{7F1DF758-4ABA-A645-85E1-0478223BB714}"/>
              </a:ext>
            </a:extLst>
          </p:cNvPr>
          <p:cNvSpPr>
            <a:spLocks noGrp="1"/>
          </p:cNvSpPr>
          <p:nvPr>
            <p:ph type="body" sz="quarter" idx="17"/>
          </p:nvPr>
        </p:nvSpPr>
        <p:spPr/>
        <p:txBody>
          <a:bodyPr>
            <a:normAutofit/>
          </a:bodyPr>
          <a:lstStyle/>
          <a:p>
            <a:r>
              <a:rPr lang="en-US" dirty="0"/>
              <a:t>Error handling with fetch</a:t>
            </a:r>
          </a:p>
          <a:p>
            <a:pPr lvl="1"/>
            <a:r>
              <a:rPr lang="en-US" dirty="0"/>
              <a:t>An error response from the server is considered a resolved promise, so only network errors are treated as failed promises</a:t>
            </a:r>
          </a:p>
          <a:p>
            <a:pPr lvl="1"/>
            <a:r>
              <a:rPr lang="en-US" dirty="0"/>
              <a:t>The </a:t>
            </a:r>
            <a:r>
              <a:rPr lang="en-US" dirty="0">
                <a:latin typeface="Courier New" panose="02070309020205020404" pitchFamily="49" charset="0"/>
                <a:cs typeface="Courier New" panose="02070309020205020404" pitchFamily="49" charset="0"/>
              </a:rPr>
              <a:t>ok</a:t>
            </a:r>
            <a:r>
              <a:rPr lang="en-US" dirty="0"/>
              <a:t> property returns </a:t>
            </a:r>
            <a:r>
              <a:rPr lang="en-US" dirty="0">
                <a:latin typeface="Courier New" panose="02070309020205020404" pitchFamily="49" charset="0"/>
                <a:cs typeface="Courier New" panose="02070309020205020404" pitchFamily="49" charset="0"/>
              </a:rPr>
              <a:t>false</a:t>
            </a:r>
            <a:r>
              <a:rPr lang="en-US" dirty="0"/>
              <a:t> if a non-network failure occurs</a:t>
            </a:r>
          </a:p>
          <a:p>
            <a:pPr lvl="1"/>
            <a:r>
              <a:rPr lang="en-US" dirty="0"/>
              <a:t>Sample fetch promise chain with error handling:</a:t>
            </a:r>
            <a:br>
              <a:rPr lang="en-US" dirty="0"/>
            </a:br>
            <a:r>
              <a:rPr lang="en-US" dirty="0">
                <a:latin typeface="Courier New" panose="02070309020205020404" pitchFamily="49" charset="0"/>
                <a:cs typeface="Courier New" panose="02070309020205020404" pitchFamily="49" charset="0"/>
              </a:rPr>
              <a:t>fetch("</a:t>
            </a:r>
            <a:r>
              <a:rPr lang="en-US" dirty="0" err="1">
                <a:latin typeface="Courier New" panose="02070309020205020404" pitchFamily="49" charset="0"/>
                <a:cs typeface="Courier New" panose="02070309020205020404" pitchFamily="49" charset="0"/>
              </a:rPr>
              <a:t>commentary.html</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.then(response =&gt;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if (</a:t>
            </a:r>
            <a:r>
              <a:rPr lang="en-US" dirty="0" err="1">
                <a:latin typeface="Courier New" panose="02070309020205020404" pitchFamily="49" charset="0"/>
                <a:cs typeface="Courier New" panose="02070309020205020404" pitchFamily="49" charset="0"/>
              </a:rPr>
              <a:t>response.ok</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return </a:t>
            </a:r>
            <a:r>
              <a:rPr lang="en-US" dirty="0" err="1">
                <a:latin typeface="Courier New" panose="02070309020205020404" pitchFamily="49" charset="0"/>
                <a:cs typeface="Courier New" panose="02070309020205020404" pitchFamily="49" charset="0"/>
              </a:rPr>
              <a:t>response.text</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 else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return "Commentary not available";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.then(text =&gt; </a:t>
            </a:r>
            <a:r>
              <a:rPr lang="en-US" dirty="0" err="1">
                <a:latin typeface="Courier New" panose="02070309020205020404" pitchFamily="49" charset="0"/>
                <a:cs typeface="Courier New" panose="02070309020205020404" pitchFamily="49" charset="0"/>
              </a:rPr>
              <a:t>stories.innerHTML</a:t>
            </a:r>
            <a:r>
              <a:rPr lang="en-US" dirty="0">
                <a:latin typeface="Courier New" panose="02070309020205020404" pitchFamily="49" charset="0"/>
                <a:cs typeface="Courier New" panose="02070309020205020404" pitchFamily="49" charset="0"/>
              </a:rPr>
              <a:t> = text)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.catch((error) =&gt; </a:t>
            </a:r>
            <a:r>
              <a:rPr lang="en-US" dirty="0" err="1">
                <a:latin typeface="Courier New" panose="02070309020205020404" pitchFamily="49" charset="0"/>
                <a:cs typeface="Courier New" panose="02070309020205020404" pitchFamily="49" charset="0"/>
              </a:rPr>
              <a:t>console.log</a:t>
            </a:r>
            <a:r>
              <a:rPr lang="en-US" dirty="0">
                <a:latin typeface="Courier New" panose="02070309020205020404" pitchFamily="49" charset="0"/>
                <a:cs typeface="Courier New" panose="02070309020205020404" pitchFamily="49" charset="0"/>
              </a:rPr>
              <a:t>(error));</a:t>
            </a:r>
          </a:p>
        </p:txBody>
      </p:sp>
    </p:spTree>
    <p:extLst>
      <p:ext uri="{BB962C8B-B14F-4D97-AF65-F5344CB8AC3E}">
        <p14:creationId xmlns:p14="http://schemas.microsoft.com/office/powerpoint/2010/main" val="20356704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E1B02-5991-B541-8D8F-F337A14ED668}"/>
              </a:ext>
            </a:extLst>
          </p:cNvPr>
          <p:cNvSpPr>
            <a:spLocks noGrp="1"/>
          </p:cNvSpPr>
          <p:nvPr>
            <p:ph type="title"/>
          </p:nvPr>
        </p:nvSpPr>
        <p:spPr/>
        <p:txBody>
          <a:bodyPr/>
          <a:lstStyle/>
          <a:p>
            <a:r>
              <a:rPr lang="en-US" dirty="0"/>
              <a:t>Using the Fetch API (7 of 11)</a:t>
            </a:r>
          </a:p>
        </p:txBody>
      </p:sp>
      <p:sp>
        <p:nvSpPr>
          <p:cNvPr id="3" name="Text Placeholder 2">
            <a:extLst>
              <a:ext uri="{FF2B5EF4-FFF2-40B4-BE49-F238E27FC236}">
                <a16:creationId xmlns:a16="http://schemas.microsoft.com/office/drawing/2014/main" id="{057BCE23-B9EC-394E-9261-B63B0A3166B6}"/>
              </a:ext>
            </a:extLst>
          </p:cNvPr>
          <p:cNvSpPr>
            <a:spLocks noGrp="1"/>
          </p:cNvSpPr>
          <p:nvPr>
            <p:ph type="body" sz="quarter" idx="17"/>
          </p:nvPr>
        </p:nvSpPr>
        <p:spPr/>
        <p:txBody>
          <a:bodyPr/>
          <a:lstStyle/>
          <a:p>
            <a:r>
              <a:rPr lang="en-US" dirty="0"/>
              <a:t>Using fetch to return a search</a:t>
            </a:r>
          </a:p>
          <a:p>
            <a:pPr lvl="1"/>
            <a:r>
              <a:rPr lang="en-US" dirty="0"/>
              <a:t>The sample sports blog project sends a keyword to a </a:t>
            </a:r>
            <a:r>
              <a:rPr lang="en-US" b="1" dirty="0">
                <a:solidFill>
                  <a:srgbClr val="004A78"/>
                </a:solidFill>
              </a:rPr>
              <a:t>Perl</a:t>
            </a:r>
            <a:r>
              <a:rPr lang="en-US" dirty="0"/>
              <a:t> server script that returns articles matching the keyword</a:t>
            </a:r>
          </a:p>
          <a:p>
            <a:pPr lvl="1"/>
            <a:r>
              <a:rPr lang="en-US" dirty="0"/>
              <a:t>Steps to take:</a:t>
            </a:r>
          </a:p>
          <a:p>
            <a:pPr lvl="2"/>
            <a:r>
              <a:rPr lang="en-US" dirty="0"/>
              <a:t>Ensure the file can locate the Perl executable on your server</a:t>
            </a:r>
          </a:p>
          <a:p>
            <a:pPr lvl="2"/>
            <a:r>
              <a:rPr lang="en-US" dirty="0"/>
              <a:t>Create an event handler that runs a fetch request to the script file</a:t>
            </a:r>
          </a:p>
          <a:p>
            <a:pPr lvl="2"/>
            <a:r>
              <a:rPr lang="en-US" dirty="0"/>
              <a:t>Handle errors appropriately</a:t>
            </a:r>
          </a:p>
        </p:txBody>
      </p:sp>
    </p:spTree>
    <p:extLst>
      <p:ext uri="{BB962C8B-B14F-4D97-AF65-F5344CB8AC3E}">
        <p14:creationId xmlns:p14="http://schemas.microsoft.com/office/powerpoint/2010/main" val="8607187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4FB41-6A79-B942-8E15-63F6DBA93BEE}"/>
              </a:ext>
            </a:extLst>
          </p:cNvPr>
          <p:cNvSpPr>
            <a:spLocks noGrp="1"/>
          </p:cNvSpPr>
          <p:nvPr>
            <p:ph type="title"/>
          </p:nvPr>
        </p:nvSpPr>
        <p:spPr/>
        <p:txBody>
          <a:bodyPr/>
          <a:lstStyle/>
          <a:p>
            <a:r>
              <a:rPr lang="en-US" dirty="0"/>
              <a:t>Using the Fetch API (8 of 11)</a:t>
            </a:r>
          </a:p>
        </p:txBody>
      </p:sp>
      <p:pic>
        <p:nvPicPr>
          <p:cNvPr id="6" name="Picture Placeholder 5" descr="A code block with code for specifying the location of the Perl dot e x e file. Program code. In the code, the words in the variable names are merged. Line 1: Hash, exclamation mark, forward slash, u s r, forward slash, bin, forward slash, Perl. Line 2: Blank. Line 3: Hash, Confirm that Perl is located in the u s r forward slash, bin, forward slash, Perl folder on the  server. Line 4: Blank. Line 5: Hash, All Perl scripts should use strict. Line 6: use, strict, semicolon. Line 7: Blank. Line 8: use C G I, semicolon. Line 9: my dollar c g i underscore object, equals, new, C G I, left parenthesis, right parenthesis, semicolon. Line 1 of the above code is where the location of the Perl dot exe is entered on the server.">
            <a:extLst>
              <a:ext uri="{FF2B5EF4-FFF2-40B4-BE49-F238E27FC236}">
                <a16:creationId xmlns:a16="http://schemas.microsoft.com/office/drawing/2014/main" id="{2614CF6D-56FC-7A42-B452-A4DCCBBC5597}"/>
              </a:ext>
            </a:extLst>
          </p:cNvPr>
          <p:cNvPicPr>
            <a:picLocks noGrp="1" noChangeAspect="1"/>
          </p:cNvPicPr>
          <p:nvPr>
            <p:ph type="pic" sz="quarter" idx="10"/>
          </p:nvPr>
        </p:nvPicPr>
        <p:blipFill>
          <a:blip r:embed="rId2"/>
          <a:stretch>
            <a:fillRect/>
          </a:stretch>
        </p:blipFill>
        <p:spPr>
          <a:xfrm>
            <a:off x="731519" y="1619557"/>
            <a:ext cx="8967895" cy="3587158"/>
          </a:xfrm>
        </p:spPr>
      </p:pic>
      <p:sp>
        <p:nvSpPr>
          <p:cNvPr id="4" name="Text Placeholder 3">
            <a:extLst>
              <a:ext uri="{FF2B5EF4-FFF2-40B4-BE49-F238E27FC236}">
                <a16:creationId xmlns:a16="http://schemas.microsoft.com/office/drawing/2014/main" id="{91005C38-0998-5C4A-9BC3-EB957E90004E}"/>
              </a:ext>
            </a:extLst>
          </p:cNvPr>
          <p:cNvSpPr>
            <a:spLocks noGrp="1"/>
          </p:cNvSpPr>
          <p:nvPr>
            <p:ph type="body" sz="quarter" idx="11"/>
          </p:nvPr>
        </p:nvSpPr>
        <p:spPr>
          <a:xfrm>
            <a:off x="2646486" y="5460023"/>
            <a:ext cx="5908430" cy="418797"/>
          </a:xfrm>
        </p:spPr>
        <p:txBody>
          <a:bodyPr/>
          <a:lstStyle/>
          <a:p>
            <a:r>
              <a:rPr lang="en-US" dirty="0"/>
              <a:t>Figure 11-19 Specifying the location of the </a:t>
            </a:r>
            <a:r>
              <a:rPr lang="en-US" dirty="0" err="1"/>
              <a:t>perl.exe</a:t>
            </a:r>
            <a:r>
              <a:rPr lang="en-US" dirty="0"/>
              <a:t> file</a:t>
            </a:r>
          </a:p>
        </p:txBody>
      </p:sp>
    </p:spTree>
    <p:extLst>
      <p:ext uri="{BB962C8B-B14F-4D97-AF65-F5344CB8AC3E}">
        <p14:creationId xmlns:p14="http://schemas.microsoft.com/office/powerpoint/2010/main" val="19758250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4FB41-6A79-B942-8E15-63F6DBA93BEE}"/>
              </a:ext>
            </a:extLst>
          </p:cNvPr>
          <p:cNvSpPr>
            <a:spLocks noGrp="1"/>
          </p:cNvSpPr>
          <p:nvPr>
            <p:ph type="title"/>
          </p:nvPr>
        </p:nvSpPr>
        <p:spPr/>
        <p:txBody>
          <a:bodyPr/>
          <a:lstStyle/>
          <a:p>
            <a:r>
              <a:rPr lang="en-US" dirty="0"/>
              <a:t>Using the Fetch API (9 of 11)</a:t>
            </a:r>
          </a:p>
        </p:txBody>
      </p:sp>
      <p:pic>
        <p:nvPicPr>
          <p:cNvPr id="6" name="Picture Placeholder 5" descr="A code block with code for fetching archived articles by keyword. Program code. In the code, the words in the variable names are merged, and the code contains the following keywords: if, else, then, return. Line 1: x h r, dot, send, left parenthesis, null, right parenthesis, semicolon. Line 2: Blank. Line 3: Forward slash, forward slash, Retrieve archived articles from the web server. Line 4: s Button, dot, on click, equals, left parenthesis, right parenthesis, equals, right single angle bracket, left brace. Line 5, indented once: fetch, left parenthesis, left double quotation mark, archives, dot, p l, question mark, s key, equals, right double quotation mark, plus, encode U R I Component, left parenthesis, s Input, dot, value, right parenthesis, right parenthesis. Line 6, indented once: dot, then, left parenthesis, response, equals, right single angle bracket, left brace. Line 7, indented twice: if, left parenthesis, response, dot, o k, right parenthesis, left brace. Line 8, indented 3 times: return, response, dot, text, left parenthesis, right parenthesis, semicolon. Line 9, indented twice: Right brace, else, left brace. Line 10, indented 3 times: return, left double quotation mark, Unable to retrieve commentary, right double quotation mark, semicolon. Line 11, indented twice: Right brace. Line 12, indented once: Right brace, right parenthesis. Line 13, indented once: dot, then, left parenthesis, com text, equals, right single angle bracket, stories, dot, inner H T M L, equals, com text, right parenthesis. Line 14, indented once: dot, catch, left parenthesis, stories, dot, inner H T M L, equals, left double quotation mark, Network Failure, right double quotation mark, right parenthesis, semicolon. Line 15: Right brace. In the above code, line 4 fetches the data when s Button is clicked. Line 5 contains the location of the fetch resource. In this line within parenthesis, the keyword text is encoded as a query string. In lines 6 to 11, if the response is O K, the response text is parsed and returned, otherwise an error message is returned. In line 13, the parsed text is displayed in the stories element. Line 14 catches any rejected responses.">
            <a:extLst>
              <a:ext uri="{FF2B5EF4-FFF2-40B4-BE49-F238E27FC236}">
                <a16:creationId xmlns:a16="http://schemas.microsoft.com/office/drawing/2014/main" id="{37E82414-01C4-4945-A3D6-B7360DF510FB}"/>
              </a:ext>
            </a:extLst>
          </p:cNvPr>
          <p:cNvPicPr>
            <a:picLocks noGrp="1" noChangeAspect="1"/>
          </p:cNvPicPr>
          <p:nvPr>
            <p:ph type="pic" sz="quarter" idx="10"/>
          </p:nvPr>
        </p:nvPicPr>
        <p:blipFill>
          <a:blip r:embed="rId2"/>
          <a:stretch>
            <a:fillRect/>
          </a:stretch>
        </p:blipFill>
        <p:spPr>
          <a:xfrm>
            <a:off x="731519" y="1619557"/>
            <a:ext cx="7666671" cy="3587158"/>
          </a:xfrm>
        </p:spPr>
      </p:pic>
      <p:sp>
        <p:nvSpPr>
          <p:cNvPr id="4" name="Text Placeholder 3">
            <a:extLst>
              <a:ext uri="{FF2B5EF4-FFF2-40B4-BE49-F238E27FC236}">
                <a16:creationId xmlns:a16="http://schemas.microsoft.com/office/drawing/2014/main" id="{91005C38-0998-5C4A-9BC3-EB957E90004E}"/>
              </a:ext>
            </a:extLst>
          </p:cNvPr>
          <p:cNvSpPr>
            <a:spLocks noGrp="1"/>
          </p:cNvSpPr>
          <p:nvPr>
            <p:ph type="body" sz="quarter" idx="11"/>
          </p:nvPr>
        </p:nvSpPr>
        <p:spPr>
          <a:xfrm>
            <a:off x="2435469" y="5556738"/>
            <a:ext cx="6198577" cy="571500"/>
          </a:xfrm>
        </p:spPr>
        <p:txBody>
          <a:bodyPr/>
          <a:lstStyle/>
          <a:p>
            <a:r>
              <a:rPr lang="en-US" dirty="0"/>
              <a:t>Figure 11-20 Fetching archived articles by keyword</a:t>
            </a:r>
          </a:p>
        </p:txBody>
      </p:sp>
    </p:spTree>
    <p:extLst>
      <p:ext uri="{BB962C8B-B14F-4D97-AF65-F5344CB8AC3E}">
        <p14:creationId xmlns:p14="http://schemas.microsoft.com/office/powerpoint/2010/main" val="33490609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4FB41-6A79-B942-8E15-63F6DBA93BEE}"/>
              </a:ext>
            </a:extLst>
          </p:cNvPr>
          <p:cNvSpPr>
            <a:spLocks noGrp="1"/>
          </p:cNvSpPr>
          <p:nvPr>
            <p:ph type="title"/>
          </p:nvPr>
        </p:nvSpPr>
        <p:spPr/>
        <p:txBody>
          <a:bodyPr/>
          <a:lstStyle/>
          <a:p>
            <a:r>
              <a:rPr lang="en-US" dirty="0"/>
              <a:t>Using the Fetch API (10 of 11)</a:t>
            </a:r>
          </a:p>
        </p:txBody>
      </p:sp>
      <p:pic>
        <p:nvPicPr>
          <p:cNvPr id="6" name="Picture Placeholder 5" descr="A screenshot of the S Blogger sports blog website. Keywords have been used to retrieve articles. On the top left of the web page is a search bar in which the keyword, &quot;baseball&quot; has been entered. The search icon next to the search bar is clicked to retrieve matching articles. Two related articles are displayed in the web page. They have the following headings with content displayed under them. &quot;Base brawl.&quot; &quot;Hit by a No Hitter.&quot;">
            <a:extLst>
              <a:ext uri="{FF2B5EF4-FFF2-40B4-BE49-F238E27FC236}">
                <a16:creationId xmlns:a16="http://schemas.microsoft.com/office/drawing/2014/main" id="{184F3F22-B11D-9C4F-9EBF-29E53FCA3E3B}"/>
              </a:ext>
            </a:extLst>
          </p:cNvPr>
          <p:cNvPicPr>
            <a:picLocks noGrp="1" noChangeAspect="1"/>
          </p:cNvPicPr>
          <p:nvPr>
            <p:ph type="pic" sz="quarter" idx="10"/>
          </p:nvPr>
        </p:nvPicPr>
        <p:blipFill>
          <a:blip r:embed="rId2"/>
          <a:stretch>
            <a:fillRect/>
          </a:stretch>
        </p:blipFill>
        <p:spPr>
          <a:xfrm>
            <a:off x="733118" y="1618487"/>
            <a:ext cx="6549998" cy="4605683"/>
          </a:xfrm>
        </p:spPr>
      </p:pic>
      <p:sp>
        <p:nvSpPr>
          <p:cNvPr id="4" name="Text Placeholder 3">
            <a:extLst>
              <a:ext uri="{FF2B5EF4-FFF2-40B4-BE49-F238E27FC236}">
                <a16:creationId xmlns:a16="http://schemas.microsoft.com/office/drawing/2014/main" id="{91005C38-0998-5C4A-9BC3-EB957E90004E}"/>
              </a:ext>
            </a:extLst>
          </p:cNvPr>
          <p:cNvSpPr>
            <a:spLocks noGrp="1"/>
          </p:cNvSpPr>
          <p:nvPr>
            <p:ph type="body" sz="quarter" idx="11"/>
          </p:nvPr>
        </p:nvSpPr>
        <p:spPr/>
        <p:txBody>
          <a:bodyPr/>
          <a:lstStyle/>
          <a:p>
            <a:r>
              <a:rPr lang="en-US" dirty="0"/>
              <a:t>Figure 11-21 Articles retrieved by keyword</a:t>
            </a:r>
          </a:p>
        </p:txBody>
      </p:sp>
    </p:spTree>
    <p:extLst>
      <p:ext uri="{BB962C8B-B14F-4D97-AF65-F5344CB8AC3E}">
        <p14:creationId xmlns:p14="http://schemas.microsoft.com/office/powerpoint/2010/main" val="11460850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DBE2-9E82-B449-BD9E-92A1914ACA69}"/>
              </a:ext>
            </a:extLst>
          </p:cNvPr>
          <p:cNvSpPr>
            <a:spLocks noGrp="1"/>
          </p:cNvSpPr>
          <p:nvPr>
            <p:ph type="title"/>
          </p:nvPr>
        </p:nvSpPr>
        <p:spPr/>
        <p:txBody>
          <a:bodyPr/>
          <a:lstStyle/>
          <a:p>
            <a:r>
              <a:rPr lang="en-US" dirty="0"/>
              <a:t>Using the Fetch API (11 of 11)</a:t>
            </a:r>
          </a:p>
        </p:txBody>
      </p:sp>
      <p:sp>
        <p:nvSpPr>
          <p:cNvPr id="3" name="Text Placeholder 2">
            <a:extLst>
              <a:ext uri="{FF2B5EF4-FFF2-40B4-BE49-F238E27FC236}">
                <a16:creationId xmlns:a16="http://schemas.microsoft.com/office/drawing/2014/main" id="{70597B6F-D1E9-1F48-AB64-83B27DE371EC}"/>
              </a:ext>
            </a:extLst>
          </p:cNvPr>
          <p:cNvSpPr>
            <a:spLocks noGrp="1"/>
          </p:cNvSpPr>
          <p:nvPr>
            <p:ph type="body" sz="quarter" idx="17"/>
          </p:nvPr>
        </p:nvSpPr>
        <p:spPr/>
        <p:txBody>
          <a:bodyPr/>
          <a:lstStyle/>
          <a:p>
            <a:r>
              <a:rPr lang="en-US" dirty="0"/>
              <a:t>Working with Fetch</a:t>
            </a:r>
          </a:p>
          <a:p>
            <a:pPr lvl="1"/>
            <a:r>
              <a:rPr lang="en-US" dirty="0"/>
              <a:t>The </a:t>
            </a:r>
            <a:r>
              <a:rPr lang="en-US" dirty="0">
                <a:latin typeface="Courier New" panose="02070309020205020404" pitchFamily="49" charset="0"/>
                <a:cs typeface="Courier New" panose="02070309020205020404" pitchFamily="49" charset="0"/>
              </a:rPr>
              <a:t>catch()</a:t>
            </a:r>
            <a:r>
              <a:rPr lang="en-US" dirty="0"/>
              <a:t> method will only catch network errors, so you must examine the properties of the response object to catch HTTP errors</a:t>
            </a:r>
          </a:p>
          <a:p>
            <a:pPr lvl="1"/>
            <a:r>
              <a:rPr lang="en-US" dirty="0"/>
              <a:t>Parse the response object returned by the </a:t>
            </a:r>
            <a:r>
              <a:rPr lang="en-US" dirty="0">
                <a:latin typeface="Courier New" panose="02070309020205020404" pitchFamily="49" charset="0"/>
                <a:cs typeface="Courier New" panose="02070309020205020404" pitchFamily="49" charset="0"/>
              </a:rPr>
              <a:t>fetch()</a:t>
            </a:r>
            <a:r>
              <a:rPr lang="en-US" dirty="0"/>
              <a:t> method using methods such as </a:t>
            </a:r>
            <a:r>
              <a:rPr lang="en-US" dirty="0">
                <a:latin typeface="Courier New" panose="02070309020205020404" pitchFamily="49" charset="0"/>
                <a:cs typeface="Courier New" panose="02070309020205020404" pitchFamily="49" charset="0"/>
              </a:rPr>
              <a:t>text()</a:t>
            </a:r>
            <a:r>
              <a:rPr lang="en-US" dirty="0"/>
              <a:t> and </a:t>
            </a:r>
            <a:r>
              <a:rPr lang="en-US" dirty="0">
                <a:latin typeface="Courier New" panose="02070309020205020404" pitchFamily="49" charset="0"/>
                <a:cs typeface="Courier New" panose="02070309020205020404" pitchFamily="49" charset="0"/>
              </a:rPr>
              <a:t>json()</a:t>
            </a:r>
          </a:p>
          <a:p>
            <a:pPr lvl="1"/>
            <a:r>
              <a:rPr lang="en-US" dirty="0"/>
              <a:t>Apply the correct parser for the data type: </a:t>
            </a:r>
            <a:r>
              <a:rPr lang="en-US" dirty="0" err="1">
                <a:latin typeface="Courier New" panose="02070309020205020404" pitchFamily="49" charset="0"/>
                <a:cs typeface="Courier New" panose="02070309020205020404" pitchFamily="49" charset="0"/>
              </a:rPr>
              <a:t>response.json</a:t>
            </a:r>
            <a:r>
              <a:rPr lang="en-US" dirty="0">
                <a:latin typeface="Courier New" panose="02070309020205020404" pitchFamily="49" charset="0"/>
                <a:cs typeface="Courier New" panose="02070309020205020404" pitchFamily="49" charset="0"/>
              </a:rPr>
              <a:t>()</a:t>
            </a:r>
            <a:r>
              <a:rPr lang="en-US" dirty="0"/>
              <a:t> for JSON data or </a:t>
            </a:r>
            <a:r>
              <a:rPr lang="en-US" dirty="0" err="1">
                <a:latin typeface="Courier New" panose="02070309020205020404" pitchFamily="49" charset="0"/>
                <a:cs typeface="Courier New" panose="02070309020205020404" pitchFamily="49" charset="0"/>
              </a:rPr>
              <a:t>response.text</a:t>
            </a:r>
            <a:r>
              <a:rPr lang="en-US" dirty="0">
                <a:latin typeface="Courier New" panose="02070309020205020404" pitchFamily="49" charset="0"/>
                <a:cs typeface="Courier New" panose="02070309020205020404" pitchFamily="49" charset="0"/>
              </a:rPr>
              <a:t>()</a:t>
            </a:r>
            <a:r>
              <a:rPr lang="en-US" dirty="0"/>
              <a:t> for basic text strings</a:t>
            </a:r>
          </a:p>
          <a:p>
            <a:pPr lvl="1"/>
            <a:r>
              <a:rPr lang="en-US" dirty="0"/>
              <a:t>The </a:t>
            </a:r>
            <a:r>
              <a:rPr lang="en-US" dirty="0">
                <a:latin typeface="Courier New" panose="02070309020205020404" pitchFamily="49" charset="0"/>
                <a:cs typeface="Courier New" panose="02070309020205020404" pitchFamily="49" charset="0"/>
              </a:rPr>
              <a:t>fetch()</a:t>
            </a:r>
            <a:r>
              <a:rPr lang="en-US" dirty="0"/>
              <a:t>, </a:t>
            </a:r>
            <a:r>
              <a:rPr lang="en-US" dirty="0">
                <a:latin typeface="Courier New" panose="02070309020205020404" pitchFamily="49" charset="0"/>
                <a:cs typeface="Courier New" panose="02070309020205020404" pitchFamily="49" charset="0"/>
              </a:rPr>
              <a:t>then()</a:t>
            </a:r>
            <a:r>
              <a:rPr lang="en-US" dirty="0"/>
              <a:t>, and </a:t>
            </a:r>
            <a:r>
              <a:rPr lang="en-US" dirty="0">
                <a:latin typeface="Courier New" panose="02070309020205020404" pitchFamily="49" charset="0"/>
                <a:cs typeface="Courier New" panose="02070309020205020404" pitchFamily="49" charset="0"/>
              </a:rPr>
              <a:t>catch()</a:t>
            </a:r>
            <a:r>
              <a:rPr lang="en-US" dirty="0"/>
              <a:t> methods are part of one long statement that can be written on a single line</a:t>
            </a:r>
          </a:p>
        </p:txBody>
      </p:sp>
    </p:spTree>
    <p:extLst>
      <p:ext uri="{BB962C8B-B14F-4D97-AF65-F5344CB8AC3E}">
        <p14:creationId xmlns:p14="http://schemas.microsoft.com/office/powerpoint/2010/main" val="18318801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2AB3A-39F6-EE4A-8B69-B77535A3EF68}"/>
              </a:ext>
            </a:extLst>
          </p:cNvPr>
          <p:cNvSpPr>
            <a:spLocks noGrp="1"/>
          </p:cNvSpPr>
          <p:nvPr>
            <p:ph type="title"/>
          </p:nvPr>
        </p:nvSpPr>
        <p:spPr/>
        <p:txBody>
          <a:bodyPr/>
          <a:lstStyle/>
          <a:p>
            <a:r>
              <a:rPr lang="en-US" dirty="0"/>
              <a:t>Activity 11.1: Knowledge Check</a:t>
            </a:r>
          </a:p>
        </p:txBody>
      </p:sp>
      <p:sp>
        <p:nvSpPr>
          <p:cNvPr id="3" name="Text Placeholder 2">
            <a:extLst>
              <a:ext uri="{FF2B5EF4-FFF2-40B4-BE49-F238E27FC236}">
                <a16:creationId xmlns:a16="http://schemas.microsoft.com/office/drawing/2014/main" id="{4155DB1B-BEC4-D141-96EF-83BF7E8065F2}"/>
              </a:ext>
            </a:extLst>
          </p:cNvPr>
          <p:cNvSpPr>
            <a:spLocks noGrp="1"/>
          </p:cNvSpPr>
          <p:nvPr>
            <p:ph type="body" sz="quarter" idx="17"/>
          </p:nvPr>
        </p:nvSpPr>
        <p:spPr/>
        <p:txBody>
          <a:bodyPr/>
          <a:lstStyle/>
          <a:p>
            <a:pPr marL="457200" indent="-457200">
              <a:buFont typeface="+mj-lt"/>
              <a:buAutoNum type="arabicPeriod"/>
            </a:pPr>
            <a:r>
              <a:rPr lang="en-US" dirty="0"/>
              <a:t>What object is AJAX built upon? Describe the key methods and properties of this object that you would use to make HTTP requests and handle the server's responses.</a:t>
            </a:r>
            <a:br>
              <a:rPr lang="en-US" dirty="0"/>
            </a:br>
            <a:endParaRPr lang="en-US" dirty="0"/>
          </a:p>
          <a:p>
            <a:pPr marL="457200" indent="-457200">
              <a:buFont typeface="+mj-lt"/>
              <a:buAutoNum type="arabicPeriod"/>
            </a:pPr>
            <a:r>
              <a:rPr lang="en-US" dirty="0"/>
              <a:t>Outline the steps for using the Fetch API to make an HTTP request and handle the server's response.</a:t>
            </a:r>
          </a:p>
        </p:txBody>
      </p:sp>
    </p:spTree>
    <p:extLst>
      <p:ext uri="{BB962C8B-B14F-4D97-AF65-F5344CB8AC3E}">
        <p14:creationId xmlns:p14="http://schemas.microsoft.com/office/powerpoint/2010/main" val="35549282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2AB3A-39F6-EE4A-8B69-B77535A3EF68}"/>
              </a:ext>
            </a:extLst>
          </p:cNvPr>
          <p:cNvSpPr>
            <a:spLocks noGrp="1"/>
          </p:cNvSpPr>
          <p:nvPr>
            <p:ph type="title"/>
          </p:nvPr>
        </p:nvSpPr>
        <p:spPr/>
        <p:txBody>
          <a:bodyPr/>
          <a:lstStyle/>
          <a:p>
            <a:r>
              <a:rPr lang="en-US" dirty="0"/>
              <a:t>Activity 11.1: Knowledge Check Answers (1 of 2)</a:t>
            </a:r>
          </a:p>
        </p:txBody>
      </p:sp>
      <p:sp>
        <p:nvSpPr>
          <p:cNvPr id="3" name="Text Placeholder 2">
            <a:extLst>
              <a:ext uri="{FF2B5EF4-FFF2-40B4-BE49-F238E27FC236}">
                <a16:creationId xmlns:a16="http://schemas.microsoft.com/office/drawing/2014/main" id="{4155DB1B-BEC4-D141-96EF-83BF7E8065F2}"/>
              </a:ext>
            </a:extLst>
          </p:cNvPr>
          <p:cNvSpPr>
            <a:spLocks noGrp="1"/>
          </p:cNvSpPr>
          <p:nvPr>
            <p:ph type="body" sz="quarter" idx="17"/>
          </p:nvPr>
        </p:nvSpPr>
        <p:spPr/>
        <p:txBody>
          <a:bodyPr>
            <a:normAutofit/>
          </a:bodyPr>
          <a:lstStyle/>
          <a:p>
            <a:pPr marL="457200" indent="-457200">
              <a:buFont typeface="+mj-lt"/>
              <a:buAutoNum type="arabicPeriod"/>
            </a:pPr>
            <a:r>
              <a:rPr lang="en-US" dirty="0"/>
              <a:t>What object is AJAX built upon? Describe the key methods and properties of this object that you would use to make HTTP requests and handle the server's responses.</a:t>
            </a:r>
            <a:br>
              <a:rPr lang="en-US" dirty="0"/>
            </a:br>
            <a:br>
              <a:rPr lang="en-US" dirty="0"/>
            </a:br>
            <a:r>
              <a:rPr lang="en-US" dirty="0"/>
              <a:t>AJAX is built upon the </a:t>
            </a:r>
            <a:r>
              <a:rPr lang="en-US" dirty="0" err="1">
                <a:latin typeface="Courier New" panose="02070309020205020404" pitchFamily="49" charset="0"/>
                <a:cs typeface="Courier New" panose="02070309020205020404" pitchFamily="49" charset="0"/>
              </a:rPr>
              <a:t>XMLHttpRequest</a:t>
            </a:r>
            <a:r>
              <a:rPr lang="en-US" dirty="0"/>
              <a:t> object (XHR object). To use an instantiated XHR object to send a request, you call its </a:t>
            </a:r>
            <a:r>
              <a:rPr lang="en-US" dirty="0">
                <a:latin typeface="Courier New" panose="02070309020205020404" pitchFamily="49" charset="0"/>
                <a:cs typeface="Courier New" panose="02070309020205020404" pitchFamily="49" charset="0"/>
              </a:rPr>
              <a:t>open()</a:t>
            </a:r>
            <a:r>
              <a:rPr lang="en-US" dirty="0"/>
              <a:t> method, passing in the method type (GET or POST) and the URL for the resource, with request data appended to the URL as a query string; and then its </a:t>
            </a:r>
            <a:r>
              <a:rPr lang="en-US" dirty="0">
                <a:latin typeface="Courier New" panose="02070309020205020404" pitchFamily="49" charset="0"/>
                <a:cs typeface="Courier New" panose="02070309020205020404" pitchFamily="49" charset="0"/>
              </a:rPr>
              <a:t>send()</a:t>
            </a:r>
            <a:r>
              <a:rPr lang="en-US" dirty="0"/>
              <a:t> method, passing in </a:t>
            </a:r>
            <a:r>
              <a:rPr lang="en-US" dirty="0">
                <a:latin typeface="Courier New" panose="02070309020205020404" pitchFamily="49" charset="0"/>
                <a:cs typeface="Courier New" panose="02070309020205020404" pitchFamily="49" charset="0"/>
              </a:rPr>
              <a:t>null</a:t>
            </a:r>
            <a:r>
              <a:rPr lang="en-US" dirty="0"/>
              <a:t> for a GET request or content the resource needs to process the request.</a:t>
            </a:r>
            <a:br>
              <a:rPr lang="en-US" dirty="0"/>
            </a:br>
            <a:br>
              <a:rPr lang="en-US" dirty="0"/>
            </a:br>
            <a:r>
              <a:rPr lang="en-US" dirty="0"/>
              <a:t>To manage the response from the server resource, you use an event handler or listener for the XHR object's </a:t>
            </a:r>
            <a:r>
              <a:rPr lang="en-US" dirty="0" err="1">
                <a:latin typeface="Courier New" panose="02070309020205020404" pitchFamily="49" charset="0"/>
                <a:cs typeface="Courier New" panose="02070309020205020404" pitchFamily="49" charset="0"/>
              </a:rPr>
              <a:t>readystatechange</a:t>
            </a:r>
            <a:r>
              <a:rPr lang="en-US" dirty="0"/>
              <a:t> event and access its </a:t>
            </a:r>
            <a:r>
              <a:rPr lang="en-US" dirty="0" err="1">
                <a:latin typeface="Courier New" panose="02070309020205020404" pitchFamily="49" charset="0"/>
                <a:cs typeface="Courier New" panose="02070309020205020404" pitchFamily="49" charset="0"/>
              </a:rPr>
              <a:t>readyState</a:t>
            </a:r>
            <a:r>
              <a:rPr lang="en-US" dirty="0"/>
              <a:t> property (to determine whether the response from the server is complete) and its </a:t>
            </a:r>
            <a:r>
              <a:rPr lang="en-US" dirty="0">
                <a:latin typeface="Courier New" panose="02070309020205020404" pitchFamily="49" charset="0"/>
                <a:cs typeface="Courier New" panose="02070309020205020404" pitchFamily="49" charset="0"/>
              </a:rPr>
              <a:t>status</a:t>
            </a:r>
            <a:r>
              <a:rPr lang="en-US" dirty="0"/>
              <a:t> property (to determine whether a successful connection with the server was made). You access its </a:t>
            </a:r>
            <a:r>
              <a:rPr lang="en-US" dirty="0" err="1">
                <a:latin typeface="Courier New" panose="02070309020205020404" pitchFamily="49" charset="0"/>
                <a:cs typeface="Courier New" panose="02070309020205020404" pitchFamily="49" charset="0"/>
              </a:rPr>
              <a:t>responseText</a:t>
            </a:r>
            <a:r>
              <a:rPr lang="en-US" dirty="0"/>
              <a:t> or </a:t>
            </a:r>
            <a:r>
              <a:rPr lang="en-US" dirty="0" err="1">
                <a:latin typeface="Courier New" panose="02070309020205020404" pitchFamily="49" charset="0"/>
                <a:cs typeface="Courier New" panose="02070309020205020404" pitchFamily="49" charset="0"/>
              </a:rPr>
              <a:t>responseXML</a:t>
            </a:r>
            <a:r>
              <a:rPr lang="en-US" dirty="0"/>
              <a:t> property to retrieve and evaluate the server response at that point.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842538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2AB3A-39F6-EE4A-8B69-B77535A3EF68}"/>
              </a:ext>
            </a:extLst>
          </p:cNvPr>
          <p:cNvSpPr>
            <a:spLocks noGrp="1"/>
          </p:cNvSpPr>
          <p:nvPr>
            <p:ph type="title"/>
          </p:nvPr>
        </p:nvSpPr>
        <p:spPr/>
        <p:txBody>
          <a:bodyPr/>
          <a:lstStyle/>
          <a:p>
            <a:r>
              <a:rPr lang="en-US" dirty="0"/>
              <a:t>Activity 11.1: Knowledge Check Answers (2 of 2)</a:t>
            </a:r>
          </a:p>
        </p:txBody>
      </p:sp>
      <p:sp>
        <p:nvSpPr>
          <p:cNvPr id="3" name="Text Placeholder 2">
            <a:extLst>
              <a:ext uri="{FF2B5EF4-FFF2-40B4-BE49-F238E27FC236}">
                <a16:creationId xmlns:a16="http://schemas.microsoft.com/office/drawing/2014/main" id="{4155DB1B-BEC4-D141-96EF-83BF7E8065F2}"/>
              </a:ext>
            </a:extLst>
          </p:cNvPr>
          <p:cNvSpPr>
            <a:spLocks noGrp="1"/>
          </p:cNvSpPr>
          <p:nvPr>
            <p:ph type="body" sz="quarter" idx="17"/>
          </p:nvPr>
        </p:nvSpPr>
        <p:spPr/>
        <p:txBody>
          <a:bodyPr/>
          <a:lstStyle/>
          <a:p>
            <a:pPr marL="457200" indent="-457200">
              <a:buFont typeface="+mj-lt"/>
              <a:buAutoNum type="arabicPeriod" startAt="2"/>
            </a:pPr>
            <a:r>
              <a:rPr lang="en-US" dirty="0"/>
              <a:t>Outline the steps for using the Fetch API to make an HTTP request and handle the server's response.</a:t>
            </a:r>
            <a:br>
              <a:rPr lang="en-US" dirty="0"/>
            </a:br>
            <a:br>
              <a:rPr lang="en-US" dirty="0"/>
            </a:br>
            <a:r>
              <a:rPr lang="en-US" dirty="0"/>
              <a:t>To make a request, you all the </a:t>
            </a:r>
            <a:r>
              <a:rPr lang="en-US" dirty="0">
                <a:latin typeface="Courier New" panose="02070309020205020404" pitchFamily="49" charset="0"/>
                <a:cs typeface="Courier New" panose="02070309020205020404" pitchFamily="49" charset="0"/>
              </a:rPr>
              <a:t>fetch()</a:t>
            </a:r>
            <a:r>
              <a:rPr lang="en-US" dirty="0"/>
              <a:t> method, passing in the URL of the server resource and, if desired, an options object that provides content such as a message body, the type of request, and instructions for interacting with the browser. Since the Fetch API uses promises, the </a:t>
            </a:r>
            <a:r>
              <a:rPr lang="en-US" dirty="0">
                <a:latin typeface="Courier New" panose="02070309020205020404" pitchFamily="49" charset="0"/>
                <a:cs typeface="Courier New" panose="02070309020205020404" pitchFamily="49" charset="0"/>
              </a:rPr>
              <a:t>fetch()</a:t>
            </a:r>
            <a:r>
              <a:rPr lang="en-US" dirty="0"/>
              <a:t> method is chained with one or more </a:t>
            </a:r>
            <a:r>
              <a:rPr lang="en-US" dirty="0">
                <a:latin typeface="Courier New" panose="02070309020205020404" pitchFamily="49" charset="0"/>
                <a:cs typeface="Courier New" panose="02070309020205020404" pitchFamily="49" charset="0"/>
              </a:rPr>
              <a:t>then()</a:t>
            </a:r>
            <a:r>
              <a:rPr lang="en-US" dirty="0"/>
              <a:t> methods to handle fulfilled promises and a </a:t>
            </a:r>
            <a:r>
              <a:rPr lang="en-US" dirty="0">
                <a:latin typeface="Courier New" panose="02070309020205020404" pitchFamily="49" charset="0"/>
                <a:cs typeface="Courier New" panose="02070309020205020404" pitchFamily="49" charset="0"/>
              </a:rPr>
              <a:t>catch()</a:t>
            </a:r>
            <a:r>
              <a:rPr lang="en-US" dirty="0"/>
              <a:t> method to handle rejected promises. </a:t>
            </a:r>
            <a:br>
              <a:rPr lang="en-US" dirty="0"/>
            </a:br>
            <a:br>
              <a:rPr lang="en-US" dirty="0"/>
            </a:br>
            <a:r>
              <a:rPr lang="en-US" dirty="0"/>
              <a:t>The properties of the response object created by the initial promise defined with the </a:t>
            </a:r>
            <a:r>
              <a:rPr lang="en-US" dirty="0">
                <a:latin typeface="Courier New" panose="02070309020205020404" pitchFamily="49" charset="0"/>
                <a:cs typeface="Courier New" panose="02070309020205020404" pitchFamily="49" charset="0"/>
              </a:rPr>
              <a:t>fetch()</a:t>
            </a:r>
            <a:r>
              <a:rPr lang="en-US" dirty="0"/>
              <a:t> method are accessed to determine the status of the response. The methods of the response object are used to return a promise object that can be parsed to retrieve the data from the server's response.</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87678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6EE28-FD0E-3846-8F61-9677D6A10EA4}"/>
              </a:ext>
            </a:extLst>
          </p:cNvPr>
          <p:cNvSpPr>
            <a:spLocks noGrp="1"/>
          </p:cNvSpPr>
          <p:nvPr>
            <p:ph type="title"/>
          </p:nvPr>
        </p:nvSpPr>
        <p:spPr/>
        <p:txBody>
          <a:bodyPr/>
          <a:lstStyle/>
          <a:p>
            <a:r>
              <a:rPr lang="en-US" dirty="0"/>
              <a:t>Introducing Server Requests (2 of 4)</a:t>
            </a:r>
          </a:p>
        </p:txBody>
      </p:sp>
      <p:pic>
        <p:nvPicPr>
          <p:cNvPr id="6" name="Picture Placeholder 5" descr="An illustration that shows how a server request is processed. A client computer or a laptop sends a request to a server. The server makes a request to a database. The database responds to the server request. The response is then sent by the server to the browser to add to the Document Object Model.">
            <a:extLst>
              <a:ext uri="{FF2B5EF4-FFF2-40B4-BE49-F238E27FC236}">
                <a16:creationId xmlns:a16="http://schemas.microsoft.com/office/drawing/2014/main" id="{EEE7E2E1-74D2-2E4E-AC67-DEF0F1AA29BB}"/>
              </a:ext>
            </a:extLst>
          </p:cNvPr>
          <p:cNvPicPr>
            <a:picLocks noGrp="1" noChangeAspect="1"/>
          </p:cNvPicPr>
          <p:nvPr>
            <p:ph type="pic" sz="quarter" idx="10"/>
          </p:nvPr>
        </p:nvPicPr>
        <p:blipFill>
          <a:blip r:embed="rId2"/>
          <a:stretch>
            <a:fillRect/>
          </a:stretch>
        </p:blipFill>
        <p:spPr>
          <a:xfrm>
            <a:off x="731520" y="1619556"/>
            <a:ext cx="6583680" cy="4138313"/>
          </a:xfrm>
        </p:spPr>
      </p:pic>
      <p:sp>
        <p:nvSpPr>
          <p:cNvPr id="4" name="Text Placeholder 3">
            <a:extLst>
              <a:ext uri="{FF2B5EF4-FFF2-40B4-BE49-F238E27FC236}">
                <a16:creationId xmlns:a16="http://schemas.microsoft.com/office/drawing/2014/main" id="{192583FC-8308-764C-B652-60CEFF008948}"/>
              </a:ext>
            </a:extLst>
          </p:cNvPr>
          <p:cNvSpPr>
            <a:spLocks noGrp="1"/>
          </p:cNvSpPr>
          <p:nvPr>
            <p:ph type="body" sz="quarter" idx="11"/>
          </p:nvPr>
        </p:nvSpPr>
        <p:spPr/>
        <p:txBody>
          <a:bodyPr/>
          <a:lstStyle/>
          <a:p>
            <a:r>
              <a:rPr lang="en-US" dirty="0"/>
              <a:t>Figure 11-3 Processing a server request</a:t>
            </a:r>
          </a:p>
        </p:txBody>
      </p:sp>
    </p:spTree>
    <p:extLst>
      <p:ext uri="{BB962C8B-B14F-4D97-AF65-F5344CB8AC3E}">
        <p14:creationId xmlns:p14="http://schemas.microsoft.com/office/powerpoint/2010/main" val="31676679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B713-8C07-C14F-8A15-396E2E00EC12}"/>
              </a:ext>
            </a:extLst>
          </p:cNvPr>
          <p:cNvSpPr>
            <a:spLocks noGrp="1"/>
          </p:cNvSpPr>
          <p:nvPr>
            <p:ph type="title"/>
          </p:nvPr>
        </p:nvSpPr>
        <p:spPr/>
        <p:txBody>
          <a:bodyPr/>
          <a:lstStyle/>
          <a:p>
            <a:r>
              <a:rPr lang="en-US" dirty="0"/>
              <a:t>Working with XML (1 of 6)</a:t>
            </a:r>
          </a:p>
        </p:txBody>
      </p:sp>
      <p:sp>
        <p:nvSpPr>
          <p:cNvPr id="3" name="Text Placeholder 2">
            <a:extLst>
              <a:ext uri="{FF2B5EF4-FFF2-40B4-BE49-F238E27FC236}">
                <a16:creationId xmlns:a16="http://schemas.microsoft.com/office/drawing/2014/main" id="{EE1F3EF5-E328-2949-8540-8C989A882C94}"/>
              </a:ext>
            </a:extLst>
          </p:cNvPr>
          <p:cNvSpPr>
            <a:spLocks noGrp="1"/>
          </p:cNvSpPr>
          <p:nvPr>
            <p:ph type="body" sz="quarter" idx="17"/>
          </p:nvPr>
        </p:nvSpPr>
        <p:spPr/>
        <p:txBody>
          <a:bodyPr/>
          <a:lstStyle/>
          <a:p>
            <a:r>
              <a:rPr lang="en-US" b="1" dirty="0">
                <a:solidFill>
                  <a:srgbClr val="004A78"/>
                </a:solidFill>
              </a:rPr>
              <a:t>XML (Extensible Markup Language)</a:t>
            </a:r>
            <a:r>
              <a:rPr lang="en-US" dirty="0"/>
              <a:t>: a language used for structured documents built with markup tags that are more flexible than those found within HTML documents</a:t>
            </a:r>
          </a:p>
          <a:p>
            <a:pPr lvl="1"/>
            <a:r>
              <a:rPr lang="en-US" dirty="0"/>
              <a:t>Widely used in applications such as </a:t>
            </a:r>
            <a:r>
              <a:rPr lang="en-US" b="1" dirty="0">
                <a:solidFill>
                  <a:srgbClr val="004A78"/>
                </a:solidFill>
              </a:rPr>
              <a:t>RSS newsfeeds</a:t>
            </a:r>
            <a:r>
              <a:rPr lang="en-US" dirty="0"/>
              <a:t>, which transmit current news stories to media outlets and podcasts</a:t>
            </a:r>
          </a:p>
          <a:p>
            <a:r>
              <a:rPr lang="en-US" dirty="0"/>
              <a:t>JSON uses nested objects and arrays to accomplish the same thing more concisely</a:t>
            </a:r>
          </a:p>
          <a:p>
            <a:pPr lvl="1"/>
            <a:r>
              <a:rPr lang="en-US" dirty="0"/>
              <a:t>More popular for data exchange owing to its smaller file size and similarity to JavaScript</a:t>
            </a:r>
          </a:p>
        </p:txBody>
      </p:sp>
    </p:spTree>
    <p:extLst>
      <p:ext uri="{BB962C8B-B14F-4D97-AF65-F5344CB8AC3E}">
        <p14:creationId xmlns:p14="http://schemas.microsoft.com/office/powerpoint/2010/main" val="20732987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92FBD-1AAD-674C-BA76-EDB8B7EEDA6E}"/>
              </a:ext>
            </a:extLst>
          </p:cNvPr>
          <p:cNvSpPr>
            <a:spLocks noGrp="1"/>
          </p:cNvSpPr>
          <p:nvPr>
            <p:ph type="title"/>
          </p:nvPr>
        </p:nvSpPr>
        <p:spPr/>
        <p:txBody>
          <a:bodyPr/>
          <a:lstStyle/>
          <a:p>
            <a:r>
              <a:rPr lang="en-US" dirty="0"/>
              <a:t>Working with XML (2 of 6)</a:t>
            </a:r>
          </a:p>
        </p:txBody>
      </p:sp>
      <p:pic>
        <p:nvPicPr>
          <p:cNvPr id="6" name="Picture Placeholder 5" descr="An X M L and J SON document are compared. The contents of the X M L document are displayed first. Program code. In the code, the words in the variable names are merged, and the code contains the following keywords: channel, title, description, item, r s s. Line 1: Left single angle bracket, question mark, x m l, version, equals, left double quotation mark, 1.0, right double quotation mark, encoding, equals, left double quotation, U T F hyphen 8, right double quotation mark, stand alone, equals, left double quotation mark, yes, right double quotation mark, question mark, right single angle bracket. Line 2: Left single angle bracket, r s s, right single angle bracket. Line 3, indented once: Left single angle bracket, channel, right single angle bracket. Line 4, indented twice: left single angle bracket, title, right single angle bracket, Current Headlines, left single angle bracket, forward slash, title, right single angle bracket. Line 5, indented twice: Left single angle bracket, description, right single angle bracket, Sports News Feed, left single angle bracket, forward slash, description, right single angle bracket. Line 6, indented twice: Left single angle bracket, item, right single angle bracket. Line 7, indented 3 times: Left single angle bracket, title, right single angle bracket, Carls leads at P G A, left single angle bracket, forward slash, title, right single angle bracket. Line 8, indented 3 times: Left single angle bracket, description, right single angle bracket, Brett Carls leads in the final round of the P G A Championship, left single angle bracket, forward slash, description, right single angle bracket. Line 9, indented twice: Left single angle bracket, forward slash, item, right single angle bracket. Line 10, indented twice: Left single angle bracket, item, right single angle bracket. Line 11, indented 3 times: Left single angle bracket, title, right single angle bracket, Groveney Signs, left single angle bracket, forward slash, title, right single angle bracket. Line 12, indented 3 times: Left single angle bracket, description, right single angle bracket, Islanders sign Steve Groveney to a 2-year contract, left single angle bracket, forward slash, description, right single angle bracket. Line 13, indented twice: Left single angle bracket, forward slash, item, right single angle bracket. Line 14, indented once: left single angle bracket, forward slash, channel, right single bracket. Line 15: Left single angle bracket, forward slash, r s s, right single angle bracket. The contents of the J SON file is displayed next. Program code. In the code, the words in the variable names are merged, and the code contains the following keywords: channel, title, description, item, title, r s s. Line 1: Left brace. Line 2, indented once: left double quotation mark, r s s, right double quotation mark, colon, left brace. Line 3, indented twice:  left double quotation mark, channel, right double quotation mark, colon, left brace. Line 4, indented twice: left double quotation mark, title, right double quotation mark, colon, left double quotation mark, Current headlines, right double quotation mark, comma. Line 5, indented twice: left double quotation mark, description, right double quotation mark, colon, left double quotation mark, Sports News Feed, right double quotation mark, comma. Line 6, indented twice: left double quotation mark, item, right double quotation mark, colon, left bracket. Line 7, indented twice: Left brace. Line 8, indented 3 times: left double quotation mark, title, right double quotation mark, colon, left double quotation mark, Carls leads at P G A, right double quotation mark, comma. Line 9, indented 3 times: left double quotation mark, description, right double quotation mark, colon, left double quotation mark, Brett Carls leads in the final round of the P G A Championship, right double quotation mark. Line 10, indented twice: Right brace, comma. Line 11, indented twice: Left brace. Line 12, indented 3 times: left double quotation mark, title, right double quotation mark, colon, left double quotation mark, Groveney Signs, right double quotation mark, comma. Line 13,  indented 3 times: left double quotation mark, description, right double quotation mark, colon, left double quotation mark, Islanders sign Steve Groveney to a 2-year contract, right double quotation mark, comma. Line 14, indented twice: Right brace. Line 15, indented twice: Right bracket. Line 16, indented twice: Right brace. Line 17, indented twice: Right brace. Line 18: Right brace. ">
            <a:extLst>
              <a:ext uri="{FF2B5EF4-FFF2-40B4-BE49-F238E27FC236}">
                <a16:creationId xmlns:a16="http://schemas.microsoft.com/office/drawing/2014/main" id="{05EC60F4-0F2A-AB4F-A228-021F9CEBFBD6}"/>
              </a:ext>
            </a:extLst>
          </p:cNvPr>
          <p:cNvPicPr>
            <a:picLocks noGrp="1" noChangeAspect="1"/>
          </p:cNvPicPr>
          <p:nvPr>
            <p:ph type="pic" sz="quarter" idx="10"/>
          </p:nvPr>
        </p:nvPicPr>
        <p:blipFill>
          <a:blip r:embed="rId2"/>
          <a:stretch>
            <a:fillRect/>
          </a:stretch>
        </p:blipFill>
        <p:spPr>
          <a:xfrm>
            <a:off x="731520" y="1619557"/>
            <a:ext cx="10044042" cy="3587158"/>
          </a:xfrm>
        </p:spPr>
      </p:pic>
      <p:sp>
        <p:nvSpPr>
          <p:cNvPr id="4" name="Text Placeholder 3">
            <a:extLst>
              <a:ext uri="{FF2B5EF4-FFF2-40B4-BE49-F238E27FC236}">
                <a16:creationId xmlns:a16="http://schemas.microsoft.com/office/drawing/2014/main" id="{DC39493B-41CE-C445-8E9B-396E1CE308D7}"/>
              </a:ext>
            </a:extLst>
          </p:cNvPr>
          <p:cNvSpPr>
            <a:spLocks noGrp="1"/>
          </p:cNvSpPr>
          <p:nvPr>
            <p:ph type="body" sz="quarter" idx="11"/>
          </p:nvPr>
        </p:nvSpPr>
        <p:spPr>
          <a:xfrm>
            <a:off x="1274885" y="5530362"/>
            <a:ext cx="6611815" cy="650630"/>
          </a:xfrm>
        </p:spPr>
        <p:txBody>
          <a:bodyPr/>
          <a:lstStyle/>
          <a:p>
            <a:r>
              <a:rPr lang="en-US" dirty="0"/>
              <a:t>Figure 11-22 Comparing XML and JSON: XML Document</a:t>
            </a:r>
          </a:p>
        </p:txBody>
      </p:sp>
    </p:spTree>
    <p:extLst>
      <p:ext uri="{BB962C8B-B14F-4D97-AF65-F5344CB8AC3E}">
        <p14:creationId xmlns:p14="http://schemas.microsoft.com/office/powerpoint/2010/main" val="10582176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D6048-4FE5-D141-A194-F82A3C81E7E9}"/>
              </a:ext>
            </a:extLst>
          </p:cNvPr>
          <p:cNvSpPr>
            <a:spLocks noGrp="1"/>
          </p:cNvSpPr>
          <p:nvPr>
            <p:ph type="title"/>
          </p:nvPr>
        </p:nvSpPr>
        <p:spPr/>
        <p:txBody>
          <a:bodyPr/>
          <a:lstStyle/>
          <a:p>
            <a:r>
              <a:rPr lang="en-US" dirty="0"/>
              <a:t>Working with XML (3 of 6)</a:t>
            </a:r>
          </a:p>
        </p:txBody>
      </p:sp>
      <p:sp>
        <p:nvSpPr>
          <p:cNvPr id="3" name="Text Placeholder 2">
            <a:extLst>
              <a:ext uri="{FF2B5EF4-FFF2-40B4-BE49-F238E27FC236}">
                <a16:creationId xmlns:a16="http://schemas.microsoft.com/office/drawing/2014/main" id="{9378F2C1-96E5-CB45-9BF6-55804098182D}"/>
              </a:ext>
            </a:extLst>
          </p:cNvPr>
          <p:cNvSpPr>
            <a:spLocks noGrp="1"/>
          </p:cNvSpPr>
          <p:nvPr>
            <p:ph type="body" sz="quarter" idx="17"/>
          </p:nvPr>
        </p:nvSpPr>
        <p:spPr/>
        <p:txBody>
          <a:bodyPr/>
          <a:lstStyle/>
          <a:p>
            <a:r>
              <a:rPr lang="en-US" dirty="0"/>
              <a:t>Parsing XML content</a:t>
            </a:r>
          </a:p>
          <a:p>
            <a:pPr lvl="1"/>
            <a:r>
              <a:rPr lang="en-US" dirty="0"/>
              <a:t>Syntax for </a:t>
            </a:r>
            <a:r>
              <a:rPr lang="en-US" dirty="0">
                <a:latin typeface="Courier New" panose="02070309020205020404" pitchFamily="49" charset="0"/>
                <a:cs typeface="Courier New" panose="02070309020205020404" pitchFamily="49" charset="0"/>
              </a:rPr>
              <a:t>parser</a:t>
            </a:r>
            <a:r>
              <a:rPr lang="en-US" dirty="0"/>
              <a:t> object used to convert XML text stored within the body of a server response into an XML DOM object:</a:t>
            </a:r>
            <a:br>
              <a:rPr lang="en-US" dirty="0"/>
            </a:br>
            <a:r>
              <a:rPr lang="en-US" dirty="0">
                <a:latin typeface="Courier New" panose="02070309020205020404" pitchFamily="49" charset="0"/>
                <a:cs typeface="Courier New" panose="02070309020205020404" pitchFamily="49" charset="0"/>
              </a:rPr>
              <a:t>let </a:t>
            </a:r>
            <a:r>
              <a:rPr lang="en-US" i="1" dirty="0">
                <a:latin typeface="Courier New" panose="02070309020205020404" pitchFamily="49" charset="0"/>
                <a:cs typeface="Courier New" panose="02070309020205020404" pitchFamily="49" charset="0"/>
              </a:rPr>
              <a:t>parser</a:t>
            </a:r>
            <a:r>
              <a:rPr lang="en-US" dirty="0">
                <a:latin typeface="Courier New" panose="02070309020205020404" pitchFamily="49" charset="0"/>
                <a:cs typeface="Courier New" panose="02070309020205020404" pitchFamily="49" charset="0"/>
              </a:rPr>
              <a:t> = new </a:t>
            </a:r>
            <a:r>
              <a:rPr lang="en-US" dirty="0" err="1">
                <a:latin typeface="Courier New" panose="02070309020205020404" pitchFamily="49" charset="0"/>
                <a:cs typeface="Courier New" panose="02070309020205020404" pitchFamily="49" charset="0"/>
              </a:rPr>
              <a:t>DOMParser</a:t>
            </a:r>
            <a:r>
              <a:rPr lang="en-US" dirty="0">
                <a:latin typeface="Courier New" panose="02070309020205020404" pitchFamily="49" charset="0"/>
                <a:cs typeface="Courier New" panose="02070309020205020404" pitchFamily="49" charset="0"/>
              </a:rPr>
              <a:t>();</a:t>
            </a:r>
          </a:p>
          <a:p>
            <a:pPr lvl="1"/>
            <a:r>
              <a:rPr lang="en-US" dirty="0"/>
              <a:t>Syntax to create the XML DOM:</a:t>
            </a:r>
            <a:br>
              <a:rPr lang="en-US" dirty="0"/>
            </a:br>
            <a:r>
              <a:rPr lang="en-US" i="1" dirty="0" err="1">
                <a:latin typeface="Courier New" panose="02070309020205020404" pitchFamily="49" charset="0"/>
                <a:cs typeface="Courier New" panose="02070309020205020404" pitchFamily="49" charset="0"/>
              </a:rPr>
              <a:t>parser</a:t>
            </a:r>
            <a:r>
              <a:rPr lang="en-US" dirty="0" err="1">
                <a:latin typeface="Courier New" panose="02070309020205020404" pitchFamily="49" charset="0"/>
                <a:cs typeface="Courier New" panose="02070309020205020404" pitchFamily="49" charset="0"/>
              </a:rPr>
              <a:t>.parseFromString</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text</a:t>
            </a:r>
            <a:r>
              <a:rPr lang="en-US" dirty="0">
                <a:latin typeface="Courier New" panose="02070309020205020404" pitchFamily="49" charset="0"/>
                <a:cs typeface="Courier New" panose="02070309020205020404" pitchFamily="49" charset="0"/>
              </a:rPr>
              <a:t>, </a:t>
            </a:r>
            <a:r>
              <a:rPr lang="en-US" i="1" dirty="0" err="1">
                <a:latin typeface="Courier New" panose="02070309020205020404" pitchFamily="49" charset="0"/>
                <a:cs typeface="Courier New" panose="02070309020205020404" pitchFamily="49" charset="0"/>
              </a:rPr>
              <a:t>mimeType</a:t>
            </a:r>
            <a:r>
              <a:rPr lang="en-US" dirty="0">
                <a:latin typeface="Courier New" panose="02070309020205020404" pitchFamily="49" charset="0"/>
                <a:cs typeface="Courier New" panose="02070309020205020404" pitchFamily="49" charset="0"/>
              </a:rPr>
              <a:t>)</a:t>
            </a:r>
          </a:p>
          <a:p>
            <a:pPr lvl="2"/>
            <a:r>
              <a:rPr lang="en-US" i="1" dirty="0">
                <a:latin typeface="Courier New" panose="02070309020205020404" pitchFamily="49" charset="0"/>
                <a:cs typeface="Courier New" panose="02070309020205020404" pitchFamily="49" charset="0"/>
              </a:rPr>
              <a:t>text</a:t>
            </a:r>
            <a:r>
              <a:rPr lang="en-US" dirty="0"/>
              <a:t> is the text string to be parsed</a:t>
            </a:r>
          </a:p>
          <a:p>
            <a:pPr lvl="2"/>
            <a:r>
              <a:rPr lang="en-US" i="1" dirty="0" err="1">
                <a:latin typeface="Courier New" panose="02070309020205020404" pitchFamily="49" charset="0"/>
                <a:cs typeface="Courier New" panose="02070309020205020404" pitchFamily="49" charset="0"/>
              </a:rPr>
              <a:t>mimeType</a:t>
            </a:r>
            <a:r>
              <a:rPr lang="en-US" dirty="0"/>
              <a:t> is the type of structured data, such as </a:t>
            </a:r>
            <a:r>
              <a:rPr lang="en-US" dirty="0">
                <a:latin typeface="Courier New" panose="02070309020205020404" pitchFamily="49" charset="0"/>
                <a:cs typeface="Courier New" panose="02070309020205020404" pitchFamily="49" charset="0"/>
              </a:rPr>
              <a:t>text/html</a:t>
            </a:r>
            <a:r>
              <a:rPr lang="en-US" dirty="0"/>
              <a:t>, </a:t>
            </a:r>
            <a:r>
              <a:rPr lang="en-US" dirty="0">
                <a:latin typeface="Courier New" panose="02070309020205020404" pitchFamily="49" charset="0"/>
                <a:cs typeface="Courier New" panose="02070309020205020404" pitchFamily="49" charset="0"/>
              </a:rPr>
              <a:t>text/xml</a:t>
            </a:r>
            <a:r>
              <a:rPr lang="en-US" dirty="0"/>
              <a:t>, or </a:t>
            </a:r>
            <a:r>
              <a:rPr lang="en-US" dirty="0">
                <a:latin typeface="Courier New" panose="02070309020205020404" pitchFamily="49" charset="0"/>
                <a:cs typeface="Courier New" panose="02070309020205020404" pitchFamily="49" charset="0"/>
              </a:rPr>
              <a:t>image/</a:t>
            </a:r>
            <a:r>
              <a:rPr lang="en-US" dirty="0" err="1">
                <a:latin typeface="Courier New" panose="02070309020205020404" pitchFamily="49" charset="0"/>
                <a:cs typeface="Courier New" panose="02070309020205020404" pitchFamily="49" charset="0"/>
              </a:rPr>
              <a:t>svg+xml</a:t>
            </a:r>
            <a:endParaRPr lang="en-US" dirty="0">
              <a:latin typeface="Courier New" panose="02070309020205020404" pitchFamily="49" charset="0"/>
              <a:cs typeface="Courier New" panose="02070309020205020404" pitchFamily="49" charset="0"/>
            </a:endParaRPr>
          </a:p>
          <a:p>
            <a:pPr lvl="1"/>
            <a:r>
              <a:rPr lang="en-US" dirty="0"/>
              <a:t>Sample expression that creates and uses a parser object:</a:t>
            </a:r>
            <a:br>
              <a:rPr lang="en-US" dirty="0"/>
            </a:br>
            <a:r>
              <a:rPr lang="en-US" dirty="0">
                <a:latin typeface="Courier New" panose="02070309020205020404" pitchFamily="49" charset="0"/>
                <a:cs typeface="Courier New" panose="02070309020205020404" pitchFamily="49" charset="0"/>
              </a:rPr>
              <a:t>new </a:t>
            </a:r>
            <a:r>
              <a:rPr lang="en-US" dirty="0" err="1">
                <a:latin typeface="Courier New" panose="02070309020205020404" pitchFamily="49" charset="0"/>
                <a:cs typeface="Courier New" panose="02070309020205020404" pitchFamily="49" charset="0"/>
              </a:rPr>
              <a:t>DOMParser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parseFromString</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headlines.xml</a:t>
            </a:r>
            <a:r>
              <a:rPr lang="en-US" dirty="0">
                <a:latin typeface="Courier New" panose="02070309020205020404" pitchFamily="49" charset="0"/>
                <a:cs typeface="Courier New" panose="02070309020205020404" pitchFamily="49" charset="0"/>
              </a:rPr>
              <a:t>", "text/xml")</a:t>
            </a:r>
          </a:p>
        </p:txBody>
      </p:sp>
    </p:spTree>
    <p:extLst>
      <p:ext uri="{BB962C8B-B14F-4D97-AF65-F5344CB8AC3E}">
        <p14:creationId xmlns:p14="http://schemas.microsoft.com/office/powerpoint/2010/main" val="24840919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2B50E-14E6-794A-8D47-89396F428D59}"/>
              </a:ext>
            </a:extLst>
          </p:cNvPr>
          <p:cNvSpPr>
            <a:spLocks noGrp="1"/>
          </p:cNvSpPr>
          <p:nvPr>
            <p:ph type="title"/>
          </p:nvPr>
        </p:nvSpPr>
        <p:spPr/>
        <p:txBody>
          <a:bodyPr/>
          <a:lstStyle/>
          <a:p>
            <a:r>
              <a:rPr lang="en-US" dirty="0"/>
              <a:t>Working with XML (4 of 6)</a:t>
            </a:r>
          </a:p>
        </p:txBody>
      </p:sp>
      <p:pic>
        <p:nvPicPr>
          <p:cNvPr id="6" name="Picture Placeholder 5" descr="A code block with code for loading and parsing an X M L document. Program code. In the code, the words in the variable names are merged. Line 1, indented once: dot, then, left parenthesis, com text, equals, right single angle bracket, stories, dot, inner H T M L, equals, com text, right parenthesis. Line 2, indented once: dot, catch, left parenthesis, stories, dot, inner H T M L, equals, left double quotation mark, Network Failure, right double quotation mark, right parenthesis, semicolon. Line 3: Right brace. Line 4: Blank. Line 5: Forward slash, forward slash, Fetch current headlines from the web server. Line 6: fetch, left parenthesis, left double quotation mark, headlines, dot, x m l, right double quotation mark. Line 7: dot, then, left parenthesis, response, equals, right single angle bracket, response, dot, text, left parenthesis, right parenthesis, right parenthesis. Line 8: dot, then, left parenthesis, s t r, equals, right single angle bracket, new D O M Parser, left parenthesis, right parenthesis, dot, parse From String, left parenthesis, s t r, comma, left double quotation mark, text, forward slash, x m l, right double quotation mark, right parenthesis, right parenthesis. In the above code, line 6 fetches an X M L document from the server. Line 7 parses the text from the server response. Line 8 converts the parsed text into a DOM object.">
            <a:extLst>
              <a:ext uri="{FF2B5EF4-FFF2-40B4-BE49-F238E27FC236}">
                <a16:creationId xmlns:a16="http://schemas.microsoft.com/office/drawing/2014/main" id="{D5F4DEBB-1EC3-B64B-AE10-DBD6951D0B01}"/>
              </a:ext>
            </a:extLst>
          </p:cNvPr>
          <p:cNvPicPr>
            <a:picLocks noGrp="1" noChangeAspect="1"/>
          </p:cNvPicPr>
          <p:nvPr>
            <p:ph type="pic" sz="quarter" idx="10"/>
          </p:nvPr>
        </p:nvPicPr>
        <p:blipFill>
          <a:blip r:embed="rId2"/>
          <a:stretch>
            <a:fillRect/>
          </a:stretch>
        </p:blipFill>
        <p:spPr>
          <a:xfrm>
            <a:off x="731520" y="1619557"/>
            <a:ext cx="10627004" cy="3369538"/>
          </a:xfrm>
        </p:spPr>
      </p:pic>
      <p:sp>
        <p:nvSpPr>
          <p:cNvPr id="4" name="Text Placeholder 3">
            <a:extLst>
              <a:ext uri="{FF2B5EF4-FFF2-40B4-BE49-F238E27FC236}">
                <a16:creationId xmlns:a16="http://schemas.microsoft.com/office/drawing/2014/main" id="{72410DFF-80EC-B649-BDBA-BB1B21B17369}"/>
              </a:ext>
            </a:extLst>
          </p:cNvPr>
          <p:cNvSpPr>
            <a:spLocks noGrp="1"/>
          </p:cNvSpPr>
          <p:nvPr>
            <p:ph type="body" sz="quarter" idx="11"/>
          </p:nvPr>
        </p:nvSpPr>
        <p:spPr>
          <a:xfrm>
            <a:off x="2989385" y="5206715"/>
            <a:ext cx="6040315" cy="672105"/>
          </a:xfrm>
        </p:spPr>
        <p:txBody>
          <a:bodyPr/>
          <a:lstStyle/>
          <a:p>
            <a:r>
              <a:rPr lang="en-US" dirty="0"/>
              <a:t>Figure 11-23 Loading and parsing an XML document</a:t>
            </a:r>
          </a:p>
        </p:txBody>
      </p:sp>
    </p:spTree>
    <p:extLst>
      <p:ext uri="{BB962C8B-B14F-4D97-AF65-F5344CB8AC3E}">
        <p14:creationId xmlns:p14="http://schemas.microsoft.com/office/powerpoint/2010/main" val="13673967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24C10-3101-F148-ABFB-53E646CCD4E4}"/>
              </a:ext>
            </a:extLst>
          </p:cNvPr>
          <p:cNvSpPr>
            <a:spLocks noGrp="1"/>
          </p:cNvSpPr>
          <p:nvPr>
            <p:ph type="title"/>
          </p:nvPr>
        </p:nvSpPr>
        <p:spPr/>
        <p:txBody>
          <a:bodyPr/>
          <a:lstStyle/>
          <a:p>
            <a:r>
              <a:rPr lang="en-US" dirty="0"/>
              <a:t>Working with XML (5 of 6)</a:t>
            </a:r>
          </a:p>
        </p:txBody>
      </p:sp>
      <p:sp>
        <p:nvSpPr>
          <p:cNvPr id="3" name="Text Placeholder 2">
            <a:extLst>
              <a:ext uri="{FF2B5EF4-FFF2-40B4-BE49-F238E27FC236}">
                <a16:creationId xmlns:a16="http://schemas.microsoft.com/office/drawing/2014/main" id="{8E082416-05F4-E84B-B7AD-559825155933}"/>
              </a:ext>
            </a:extLst>
          </p:cNvPr>
          <p:cNvSpPr>
            <a:spLocks noGrp="1"/>
          </p:cNvSpPr>
          <p:nvPr>
            <p:ph type="body" sz="quarter" idx="17"/>
          </p:nvPr>
        </p:nvSpPr>
        <p:spPr/>
        <p:txBody>
          <a:bodyPr/>
          <a:lstStyle/>
          <a:p>
            <a:r>
              <a:rPr lang="en-US" dirty="0"/>
              <a:t>Working with an XML node tree</a:t>
            </a:r>
          </a:p>
          <a:p>
            <a:pPr lvl="1"/>
            <a:r>
              <a:rPr lang="en-US" dirty="0"/>
              <a:t>XML node trees are DOM objects and thus accessible to the same JavaScript methods used with an HTML DOM, such as </a:t>
            </a:r>
            <a:r>
              <a:rPr lang="en-US" dirty="0" err="1">
                <a:latin typeface="Courier New" panose="02070309020205020404" pitchFamily="49" charset="0"/>
                <a:cs typeface="Courier New" panose="02070309020205020404" pitchFamily="49" charset="0"/>
              </a:rPr>
              <a:t>querySelectorAll</a:t>
            </a:r>
            <a:r>
              <a:rPr lang="en-US" dirty="0">
                <a:latin typeface="Courier New" panose="02070309020205020404" pitchFamily="49" charset="0"/>
                <a:cs typeface="Courier New" panose="02070309020205020404" pitchFamily="49" charset="0"/>
              </a:rPr>
              <a:t>()</a:t>
            </a:r>
            <a:r>
              <a:rPr lang="en-US" dirty="0"/>
              <a:t> and </a:t>
            </a:r>
            <a:r>
              <a:rPr lang="en-US" dirty="0" err="1">
                <a:latin typeface="Courier New" panose="02070309020205020404" pitchFamily="49" charset="0"/>
                <a:cs typeface="Courier New" panose="02070309020205020404" pitchFamily="49" charset="0"/>
              </a:rPr>
              <a:t>appendChild</a:t>
            </a:r>
            <a:r>
              <a:rPr lang="en-US" dirty="0">
                <a:latin typeface="Courier New" panose="02070309020205020404" pitchFamily="49" charset="0"/>
                <a:cs typeface="Courier New" panose="02070309020205020404" pitchFamily="49" charset="0"/>
              </a:rPr>
              <a:t>()</a:t>
            </a:r>
          </a:p>
          <a:p>
            <a:pPr lvl="2"/>
            <a:r>
              <a:rPr lang="en-US" dirty="0"/>
              <a:t>For the sports blog project, you can use these methods to convert the XML content from the newsfeed file into an HTML article</a:t>
            </a:r>
            <a:br>
              <a:rPr lang="en-US" dirty="0"/>
            </a:br>
            <a:endParaRPr lang="en-US" dirty="0"/>
          </a:p>
          <a:p>
            <a:pPr lvl="1"/>
            <a:r>
              <a:rPr lang="en-US" dirty="0"/>
              <a:t>To convert an XML DOM into a text string, you create an XML serializer object and apply the </a:t>
            </a:r>
            <a:r>
              <a:rPr lang="en-US" dirty="0" err="1">
                <a:latin typeface="Courier New" panose="02070309020205020404" pitchFamily="49" charset="0"/>
                <a:cs typeface="Courier New" panose="02070309020205020404" pitchFamily="49" charset="0"/>
              </a:rPr>
              <a:t>serializeToString</a:t>
            </a:r>
            <a:r>
              <a:rPr lang="en-US" dirty="0">
                <a:latin typeface="Courier New" panose="02070309020205020404" pitchFamily="49" charset="0"/>
                <a:cs typeface="Courier New" panose="02070309020205020404" pitchFamily="49" charset="0"/>
              </a:rPr>
              <a:t>()</a:t>
            </a:r>
            <a:r>
              <a:rPr lang="en-US" dirty="0"/>
              <a:t> method to it:</a:t>
            </a:r>
            <a:br>
              <a:rPr lang="en-US" dirty="0"/>
            </a:br>
            <a:r>
              <a:rPr lang="en-US" dirty="0">
                <a:latin typeface="Courier New" panose="02070309020205020404" pitchFamily="49" charset="0"/>
                <a:cs typeface="Courier New" panose="02070309020205020404" pitchFamily="49" charset="0"/>
              </a:rPr>
              <a:t>let </a:t>
            </a:r>
            <a:r>
              <a:rPr lang="en-US" i="1" dirty="0">
                <a:latin typeface="Courier New" panose="02070309020205020404" pitchFamily="49" charset="0"/>
                <a:cs typeface="Courier New" panose="02070309020205020404" pitchFamily="49" charset="0"/>
              </a:rPr>
              <a:t>serializer</a:t>
            </a:r>
            <a:r>
              <a:rPr lang="en-US" dirty="0">
                <a:latin typeface="Courier New" panose="02070309020205020404" pitchFamily="49" charset="0"/>
                <a:cs typeface="Courier New" panose="02070309020205020404" pitchFamily="49" charset="0"/>
              </a:rPr>
              <a:t> = new </a:t>
            </a:r>
            <a:r>
              <a:rPr lang="en-US" dirty="0" err="1">
                <a:latin typeface="Courier New" panose="02070309020205020404" pitchFamily="49" charset="0"/>
                <a:cs typeface="Courier New" panose="02070309020205020404" pitchFamily="49" charset="0"/>
              </a:rPr>
              <a:t>XMLSerializer</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i="1" dirty="0" err="1">
                <a:latin typeface="Courier New" panose="02070309020205020404" pitchFamily="49" charset="0"/>
                <a:cs typeface="Courier New" panose="02070309020205020404" pitchFamily="49" charset="0"/>
              </a:rPr>
              <a:t>serializer</a:t>
            </a:r>
            <a:r>
              <a:rPr lang="en-US" dirty="0" err="1">
                <a:latin typeface="Courier New" panose="02070309020205020404" pitchFamily="49" charset="0"/>
                <a:cs typeface="Courier New" panose="02070309020205020404" pitchFamily="49" charset="0"/>
              </a:rPr>
              <a:t>.serializeToString</a:t>
            </a:r>
            <a:r>
              <a:rPr lang="en-US" dirty="0">
                <a:latin typeface="Courier New" panose="02070309020205020404" pitchFamily="49" charset="0"/>
                <a:cs typeface="Courier New" panose="02070309020205020404" pitchFamily="49" charset="0"/>
              </a:rPr>
              <a:t>(</a:t>
            </a:r>
            <a:r>
              <a:rPr lang="en-US" i="1" dirty="0" err="1">
                <a:latin typeface="Courier New" panose="02070309020205020404" pitchFamily="49" charset="0"/>
                <a:cs typeface="Courier New" panose="02070309020205020404" pitchFamily="49" charset="0"/>
              </a:rPr>
              <a:t>dom</a:t>
            </a:r>
            <a:r>
              <a:rPr lang="en-US" dirty="0">
                <a:latin typeface="Courier New" panose="02070309020205020404" pitchFamily="49" charset="0"/>
                <a:cs typeface="Courier New" panose="02070309020205020404" pitchFamily="49" charset="0"/>
              </a:rPr>
              <a:t>)</a:t>
            </a:r>
          </a:p>
          <a:p>
            <a:pPr lvl="1"/>
            <a:r>
              <a:rPr lang="en-US" dirty="0"/>
              <a:t>Sample expression that converts a DOM into a text string:</a:t>
            </a:r>
            <a:br>
              <a:rPr lang="en-US" dirty="0"/>
            </a:br>
            <a:r>
              <a:rPr lang="en-US" dirty="0">
                <a:latin typeface="Courier New" panose="02070309020205020404" pitchFamily="49" charset="0"/>
                <a:cs typeface="Courier New" panose="02070309020205020404" pitchFamily="49" charset="0"/>
              </a:rPr>
              <a:t>new </a:t>
            </a:r>
            <a:r>
              <a:rPr lang="en-US" dirty="0" err="1">
                <a:latin typeface="Courier New" panose="02070309020205020404" pitchFamily="49" charset="0"/>
                <a:cs typeface="Courier New" panose="02070309020205020404" pitchFamily="49" charset="0"/>
              </a:rPr>
              <a:t>XMLSerializer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serializeToString</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dom</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1245987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79377-B07B-BA4D-9069-A3CBD11348C4}"/>
              </a:ext>
            </a:extLst>
          </p:cNvPr>
          <p:cNvSpPr>
            <a:spLocks noGrp="1"/>
          </p:cNvSpPr>
          <p:nvPr>
            <p:ph type="title"/>
          </p:nvPr>
        </p:nvSpPr>
        <p:spPr/>
        <p:txBody>
          <a:bodyPr/>
          <a:lstStyle/>
          <a:p>
            <a:r>
              <a:rPr lang="en-US" dirty="0"/>
              <a:t>Working with XML (6 of 6)</a:t>
            </a:r>
          </a:p>
        </p:txBody>
      </p:sp>
      <p:pic>
        <p:nvPicPr>
          <p:cNvPr id="6" name="Picture Placeholder 5" descr="A code block with code for converting X M L content to H T M L. Program code. In the code, the words in the variable names are merged, and the code contains the following keywords: let, for. Line 1: Forward slash, forward slash, Fetch current headlines from the web server. Line 2: fetch, left parenthesis, left double quotation mark, headlines dot x m l, right double quotation mark, right parenthesis. Line 3: dot, then, left parenthesis, response, equals, right single angle bracket, response, dot, text, left parenthesis, right parenthesis, right parenthesis. Line 4: dot, then, left parenthesis, s t r, equals, right single angle bracket, new D O M Parser, left parenthesis, right parenthesis, dot, parse From String, left parenthesis, s t r, comm, left double quotation mark, text, forward slash, x m l, right double quotation mark, right parenthesis, right parenthesis.  Line 5: Blank. Line 6: Forward slash, forward slash, Write the X M L content to H T M L. Line 7: dot, then, left parenthesis, d o m, equals, right single angle bracket, left brace. Line 8, indented once: let, items, equals, d o m, dot, query Selector All, left parenthesis, left double quotation mark, item, right double quotation mark, right parenthesis, semicolon. Line 9, indented once: Forward slash, forward slash, Loop through each story item. Line 10, indented once: for, left parenthesis, let, story, of items, right parenthesis, left brace. Line 11, indented twice: Forward slash, forward slash, Write the story content and append it to the page. Line 12, indented twice: let, headline, equals, story, dot, children, left bracket, 0, right bracket, dot, text Content, semicolon. Line 13, indented twice: let, link, equals, story, dot, children, left bracket, 1, right bracket, dot, text Content, semicolon. Line 14, indented twice: let, summary, equals, story, dot, children, left bracket, 2, right bracket, dot, text Content, semicolon Line 15, indented twice: let, h t m l Code, equals, back tick, left single angle bracket, article, right single angle bracket, left single angle bracket, h 2, right single angle bracket, left single angle bracket, a h ref, equals, left double quotation mark, dollar, left brace, link, right brace, right double quotation mark, right single angle bracket, dollar, left brace, headline, right brace, left single angle bracket, forward slash, a, right single angle bracket, left single angle bracket, forward slash, h 2, right single angle bracket. Line 16, indented a few times: Left single angle bracket, p, right single angle bracket, dollar, left brace, summary, right brace, left single angle bracket, forward slash, p, right single angle bracket, left single angle bracket, forward slash, article, right single angle bracket,  back tick, semicolon. Line 17, indented twice: news, dot, insert Adjacent H T M L, left parenthesis, left double quotation mark, before end, right double quotation mark, comma, h t m l Code, right parenthesis, semicolon. Line 18, indented once: Right brace. Line 19: Right brace, right parenthesis, semicolon. In the above code, line 7 retrieves the D O M from the previous promise. Line 10 loop through every item element in the D O M. Lines 11 to 16 write the content of each item into an H T M L document fragment. In line 15, H T M L code is written as a template literal. Line 17 appends the H T M L code to the news sidebar.">
            <a:extLst>
              <a:ext uri="{FF2B5EF4-FFF2-40B4-BE49-F238E27FC236}">
                <a16:creationId xmlns:a16="http://schemas.microsoft.com/office/drawing/2014/main" id="{8FBCEF57-79AE-024F-8248-2EFF19204D7D}"/>
              </a:ext>
            </a:extLst>
          </p:cNvPr>
          <p:cNvPicPr>
            <a:picLocks noGrp="1" noChangeAspect="1"/>
          </p:cNvPicPr>
          <p:nvPr>
            <p:ph type="pic" sz="quarter" idx="10"/>
          </p:nvPr>
        </p:nvPicPr>
        <p:blipFill>
          <a:blip r:embed="rId2"/>
          <a:stretch>
            <a:fillRect/>
          </a:stretch>
        </p:blipFill>
        <p:spPr>
          <a:xfrm>
            <a:off x="731519" y="1619557"/>
            <a:ext cx="7385785" cy="3477474"/>
          </a:xfrm>
        </p:spPr>
      </p:pic>
      <p:sp>
        <p:nvSpPr>
          <p:cNvPr id="4" name="Text Placeholder 3">
            <a:extLst>
              <a:ext uri="{FF2B5EF4-FFF2-40B4-BE49-F238E27FC236}">
                <a16:creationId xmlns:a16="http://schemas.microsoft.com/office/drawing/2014/main" id="{35F83044-BBFB-B04F-B70C-FB34CC21ADA9}"/>
              </a:ext>
            </a:extLst>
          </p:cNvPr>
          <p:cNvSpPr>
            <a:spLocks noGrp="1"/>
          </p:cNvSpPr>
          <p:nvPr>
            <p:ph type="body" sz="quarter" idx="11"/>
          </p:nvPr>
        </p:nvSpPr>
        <p:spPr>
          <a:xfrm>
            <a:off x="2558562" y="5433646"/>
            <a:ext cx="5961184" cy="445174"/>
          </a:xfrm>
        </p:spPr>
        <p:txBody>
          <a:bodyPr/>
          <a:lstStyle/>
          <a:p>
            <a:r>
              <a:rPr lang="en-US" dirty="0"/>
              <a:t>Figure 11-24 Converting XML content to HTML</a:t>
            </a:r>
          </a:p>
        </p:txBody>
      </p:sp>
    </p:spTree>
    <p:extLst>
      <p:ext uri="{BB962C8B-B14F-4D97-AF65-F5344CB8AC3E}">
        <p14:creationId xmlns:p14="http://schemas.microsoft.com/office/powerpoint/2010/main" val="26067600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E8339-1271-9E4A-9B0C-6F9FFE5C5CF9}"/>
              </a:ext>
            </a:extLst>
          </p:cNvPr>
          <p:cNvSpPr>
            <a:spLocks noGrp="1"/>
          </p:cNvSpPr>
          <p:nvPr>
            <p:ph type="title"/>
          </p:nvPr>
        </p:nvSpPr>
        <p:spPr/>
        <p:txBody>
          <a:bodyPr/>
          <a:lstStyle/>
          <a:p>
            <a:r>
              <a:rPr lang="en-US" dirty="0"/>
              <a:t>Creating an Autocomplete Search Box (1 of 6)</a:t>
            </a:r>
          </a:p>
        </p:txBody>
      </p:sp>
      <p:sp>
        <p:nvSpPr>
          <p:cNvPr id="3" name="Text Placeholder 2">
            <a:extLst>
              <a:ext uri="{FF2B5EF4-FFF2-40B4-BE49-F238E27FC236}">
                <a16:creationId xmlns:a16="http://schemas.microsoft.com/office/drawing/2014/main" id="{849D3C80-29AD-1C45-83B9-801DF340F3F3}"/>
              </a:ext>
            </a:extLst>
          </p:cNvPr>
          <p:cNvSpPr>
            <a:spLocks noGrp="1"/>
          </p:cNvSpPr>
          <p:nvPr>
            <p:ph type="body" sz="quarter" idx="17"/>
          </p:nvPr>
        </p:nvSpPr>
        <p:spPr/>
        <p:txBody>
          <a:bodyPr/>
          <a:lstStyle/>
          <a:p>
            <a:r>
              <a:rPr lang="en-US" dirty="0"/>
              <a:t>For the sports blog page, a script that generates a list of keyword suggestions is invoked using the URL </a:t>
            </a:r>
            <a:r>
              <a:rPr lang="en-US" dirty="0" err="1">
                <a:latin typeface="Courier New" panose="02070309020205020404" pitchFamily="49" charset="0"/>
                <a:cs typeface="Courier New" panose="02070309020205020404" pitchFamily="49" charset="0"/>
              </a:rPr>
              <a:t>keywords.pl?suggest</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substring</a:t>
            </a:r>
            <a:r>
              <a:rPr lang="en-US" dirty="0"/>
              <a:t>, where </a:t>
            </a:r>
            <a:r>
              <a:rPr lang="en-US" i="1" dirty="0">
                <a:latin typeface="Courier New" panose="02070309020205020404" pitchFamily="49" charset="0"/>
                <a:cs typeface="Courier New" panose="02070309020205020404" pitchFamily="49" charset="0"/>
              </a:rPr>
              <a:t>substring</a:t>
            </a:r>
            <a:r>
              <a:rPr lang="en-US" dirty="0"/>
              <a:t> is a substring of characters used by the script to generate suggestions</a:t>
            </a:r>
          </a:p>
          <a:p>
            <a:r>
              <a:rPr lang="en-US" dirty="0"/>
              <a:t>Working with JSON data</a:t>
            </a:r>
          </a:p>
          <a:p>
            <a:pPr lvl="1"/>
            <a:r>
              <a:rPr lang="en-US" dirty="0"/>
              <a:t>The script returns suggested keywords in JSON format, with individual suggestions stored in the </a:t>
            </a:r>
            <a:r>
              <a:rPr lang="en-US" dirty="0">
                <a:latin typeface="Courier New" panose="02070309020205020404" pitchFamily="49" charset="0"/>
                <a:cs typeface="Courier New" panose="02070309020205020404" pitchFamily="49" charset="0"/>
              </a:rPr>
              <a:t>matches</a:t>
            </a:r>
            <a:r>
              <a:rPr lang="en-US" dirty="0"/>
              <a:t> array, e.g.:</a:t>
            </a:r>
            <a:br>
              <a:rPr lang="en-US" dirty="0"/>
            </a:b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"matches": ["</a:t>
            </a:r>
            <a:r>
              <a:rPr lang="en-US" dirty="0" err="1">
                <a:latin typeface="Courier New" panose="02070309020205020404" pitchFamily="49" charset="0"/>
                <a:cs typeface="Courier New" panose="02070309020205020404" pitchFamily="49" charset="0"/>
              </a:rPr>
              <a:t>Seahawks","Senators</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a:p>
            <a:pPr lvl="1"/>
            <a:r>
              <a:rPr lang="en-US" dirty="0"/>
              <a:t>You apply the </a:t>
            </a:r>
            <a:r>
              <a:rPr lang="en-US" dirty="0">
                <a:latin typeface="Courier New" panose="02070309020205020404" pitchFamily="49" charset="0"/>
                <a:cs typeface="Courier New" panose="02070309020205020404" pitchFamily="49" charset="0"/>
              </a:rPr>
              <a:t>json()</a:t>
            </a:r>
            <a:r>
              <a:rPr lang="en-US" dirty="0"/>
              <a:t> method to the Fetch response to parse the JSON text</a:t>
            </a:r>
          </a:p>
          <a:p>
            <a:pPr lvl="1"/>
            <a:r>
              <a:rPr lang="en-US" dirty="0"/>
              <a:t>You can then handle the parsed JSON data as an object literal</a:t>
            </a:r>
          </a:p>
        </p:txBody>
      </p:sp>
    </p:spTree>
    <p:extLst>
      <p:ext uri="{BB962C8B-B14F-4D97-AF65-F5344CB8AC3E}">
        <p14:creationId xmlns:p14="http://schemas.microsoft.com/office/powerpoint/2010/main" val="24851311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C9BA7-91BC-D949-B567-04BAE87C3BFA}"/>
              </a:ext>
            </a:extLst>
          </p:cNvPr>
          <p:cNvSpPr>
            <a:spLocks noGrp="1"/>
          </p:cNvSpPr>
          <p:nvPr>
            <p:ph type="title"/>
          </p:nvPr>
        </p:nvSpPr>
        <p:spPr/>
        <p:txBody>
          <a:bodyPr/>
          <a:lstStyle/>
          <a:p>
            <a:r>
              <a:rPr lang="en-US" dirty="0"/>
              <a:t>Creating an Autocomplete Search Box (2 of 6)</a:t>
            </a:r>
          </a:p>
        </p:txBody>
      </p:sp>
      <p:pic>
        <p:nvPicPr>
          <p:cNvPr id="6" name="Picture Placeholder 5" descr="A code block with code for requesting matching keywords from the server. Program code. In the code, the words in the variable names are merged, and the code contains the following keywords: if, else. Line 1, indented twice: news, dot, insert Adjacent H T M L, left parenthesis, left double quotation mark, before end, right double quotation mark, comma, h t m l Code, right parenthesis, semicolon. Line 2, indented once: Right brace. Line 3: Right brace, right parenthesis, semicolon. Line 4: Blank. Line 5: Forward slash, forward slash, Suggest keywords as text is entered in the search box. Line 6: s Input, dot, one key up, equals, left parenthesis, right parenthesis, equals, right single angle bracket, left brace. Line 7, indented twice: if, left parenthesis, s Input, dot, value, equals, equals, equals, left double quotation mark, right double quotation mark, right parenthesis, left brace. Line 8, indented twice: suggest Box, dot, style, dot, display, equals, left double quotation mark, none, right double quotation mark, semicolon. Line 9, indented once: Right brace, else, left brace. Line 10, indented twice: Forward slash, forward slash, Retrieve a list of matching keywords. Line 11, indented twice: fetch, left parenthesis, left double quotation mark, keywords dot pl question mark, suggest, equals, right double quotation mark, plus encode U R I Component, left parenthesis, s Input, dot, value, right parenthesis, right parenthesis. Line 12, indented twice: dot, then, left parenthesis, response, equals, right single angle bracket, response, dot, j son, left parenthesis, right parenthesis, right parenthesis. Line 13, indented once: Right brace. Line 14: Right brace. In the above code, line 6 contains the request data with each key up event within the search box. In line 8, if there are no printable characters, the suggestion box is hidden. Otherwise, in line 11, a list of keywords is fetched from the server. In line 12, the response text is parsed as a J SON object.">
            <a:extLst>
              <a:ext uri="{FF2B5EF4-FFF2-40B4-BE49-F238E27FC236}">
                <a16:creationId xmlns:a16="http://schemas.microsoft.com/office/drawing/2014/main" id="{73E9ED74-B3F1-5E45-BF86-B9230A8A4137}"/>
              </a:ext>
            </a:extLst>
          </p:cNvPr>
          <p:cNvPicPr>
            <a:picLocks noGrp="1" noChangeAspect="1"/>
          </p:cNvPicPr>
          <p:nvPr>
            <p:ph type="pic" sz="quarter" idx="10"/>
          </p:nvPr>
        </p:nvPicPr>
        <p:blipFill>
          <a:blip r:embed="rId2"/>
          <a:stretch>
            <a:fillRect/>
          </a:stretch>
        </p:blipFill>
        <p:spPr>
          <a:xfrm>
            <a:off x="731520" y="1619557"/>
            <a:ext cx="9997346" cy="3587158"/>
          </a:xfrm>
        </p:spPr>
      </p:pic>
      <p:sp>
        <p:nvSpPr>
          <p:cNvPr id="4" name="Text Placeholder 3">
            <a:extLst>
              <a:ext uri="{FF2B5EF4-FFF2-40B4-BE49-F238E27FC236}">
                <a16:creationId xmlns:a16="http://schemas.microsoft.com/office/drawing/2014/main" id="{F2456A85-BD2C-664B-AB1E-B571AE79DD8D}"/>
              </a:ext>
            </a:extLst>
          </p:cNvPr>
          <p:cNvSpPr>
            <a:spLocks noGrp="1"/>
          </p:cNvSpPr>
          <p:nvPr>
            <p:ph type="body" sz="quarter" idx="11"/>
          </p:nvPr>
        </p:nvSpPr>
        <p:spPr>
          <a:xfrm>
            <a:off x="2242038" y="5407269"/>
            <a:ext cx="8124093" cy="471551"/>
          </a:xfrm>
        </p:spPr>
        <p:txBody>
          <a:bodyPr/>
          <a:lstStyle/>
          <a:p>
            <a:r>
              <a:rPr lang="en-US" dirty="0"/>
              <a:t>Figure 11-28 Requesting matching keywords from the server</a:t>
            </a:r>
          </a:p>
        </p:txBody>
      </p:sp>
    </p:spTree>
    <p:extLst>
      <p:ext uri="{BB962C8B-B14F-4D97-AF65-F5344CB8AC3E}">
        <p14:creationId xmlns:p14="http://schemas.microsoft.com/office/powerpoint/2010/main" val="6603338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6A89F-E9F5-1C42-B9FB-EAD279B3F372}"/>
              </a:ext>
            </a:extLst>
          </p:cNvPr>
          <p:cNvSpPr>
            <a:spLocks noGrp="1"/>
          </p:cNvSpPr>
          <p:nvPr>
            <p:ph type="title"/>
          </p:nvPr>
        </p:nvSpPr>
        <p:spPr/>
        <p:txBody>
          <a:bodyPr/>
          <a:lstStyle/>
          <a:p>
            <a:r>
              <a:rPr lang="en-US" dirty="0"/>
              <a:t>Creating an Autocomplete Search Box (3 of 6)</a:t>
            </a:r>
          </a:p>
        </p:txBody>
      </p:sp>
      <p:sp>
        <p:nvSpPr>
          <p:cNvPr id="3" name="Text Placeholder 2">
            <a:extLst>
              <a:ext uri="{FF2B5EF4-FFF2-40B4-BE49-F238E27FC236}">
                <a16:creationId xmlns:a16="http://schemas.microsoft.com/office/drawing/2014/main" id="{75F83F8C-0481-DC4A-A6B8-C6C0CBD5EC88}"/>
              </a:ext>
            </a:extLst>
          </p:cNvPr>
          <p:cNvSpPr>
            <a:spLocks noGrp="1"/>
          </p:cNvSpPr>
          <p:nvPr>
            <p:ph type="body" sz="quarter" idx="17"/>
          </p:nvPr>
        </p:nvSpPr>
        <p:spPr/>
        <p:txBody>
          <a:bodyPr/>
          <a:lstStyle/>
          <a:p>
            <a:r>
              <a:rPr lang="en-US" dirty="0"/>
              <a:t>Building the suggestion box</a:t>
            </a:r>
          </a:p>
          <a:p>
            <a:pPr lvl="1"/>
            <a:r>
              <a:rPr lang="en-US" dirty="0"/>
              <a:t>You can use the JSON object to write HTML code for a suggestion box, where </a:t>
            </a:r>
            <a:r>
              <a:rPr lang="en-US" i="1" dirty="0" err="1">
                <a:latin typeface="Courier New" panose="02070309020205020404" pitchFamily="49" charset="0"/>
                <a:cs typeface="Courier New" panose="02070309020205020404" pitchFamily="49" charset="0"/>
              </a:rPr>
              <a:t>json</a:t>
            </a:r>
            <a:r>
              <a:rPr lang="en-US" dirty="0" err="1">
                <a:latin typeface="Courier New" panose="02070309020205020404" pitchFamily="49" charset="0"/>
                <a:cs typeface="Courier New" panose="02070309020205020404" pitchFamily="49" charset="0"/>
              </a:rPr>
              <a:t>.matches</a:t>
            </a:r>
            <a:r>
              <a:rPr lang="en-US" dirty="0">
                <a:latin typeface="Courier New" panose="02070309020205020404" pitchFamily="49" charset="0"/>
                <a:cs typeface="Courier New" panose="02070309020205020404" pitchFamily="49" charset="0"/>
              </a:rPr>
              <a:t>[0]</a:t>
            </a:r>
            <a:r>
              <a:rPr lang="en-US" dirty="0"/>
              <a:t>, </a:t>
            </a:r>
            <a:r>
              <a:rPr lang="en-US" i="1" dirty="0" err="1">
                <a:latin typeface="Courier New" panose="02070309020205020404" pitchFamily="49" charset="0"/>
                <a:cs typeface="Courier New" panose="02070309020205020404" pitchFamily="49" charset="0"/>
              </a:rPr>
              <a:t>json</a:t>
            </a:r>
            <a:r>
              <a:rPr lang="en-US" dirty="0" err="1">
                <a:latin typeface="Courier New" panose="02070309020205020404" pitchFamily="49" charset="0"/>
                <a:cs typeface="Courier New" panose="02070309020205020404" pitchFamily="49" charset="0"/>
              </a:rPr>
              <a:t>.matches</a:t>
            </a:r>
            <a:r>
              <a:rPr lang="en-US" dirty="0">
                <a:latin typeface="Courier New" panose="02070309020205020404" pitchFamily="49" charset="0"/>
                <a:cs typeface="Courier New" panose="02070309020205020404" pitchFamily="49" charset="0"/>
              </a:rPr>
              <a:t>[1]</a:t>
            </a:r>
            <a:r>
              <a:rPr lang="en-US" dirty="0"/>
              <a:t>, etc. are the suggested keywords from the </a:t>
            </a:r>
            <a:r>
              <a:rPr lang="en-US" dirty="0">
                <a:latin typeface="Courier New" panose="02070309020205020404" pitchFamily="49" charset="0"/>
                <a:cs typeface="Courier New" panose="02070309020205020404" pitchFamily="49" charset="0"/>
              </a:rPr>
              <a:t>matches</a:t>
            </a:r>
            <a:r>
              <a:rPr lang="en-US" dirty="0"/>
              <a:t> array:</a:t>
            </a:r>
            <a:br>
              <a:rPr lang="en-US" dirty="0"/>
            </a:br>
            <a:br>
              <a:rPr lang="en-US" dirty="0"/>
            </a:br>
            <a:r>
              <a:rPr lang="en-US" dirty="0">
                <a:latin typeface="Courier New" panose="02070309020205020404" pitchFamily="49" charset="0"/>
                <a:cs typeface="Courier New" panose="02070309020205020404" pitchFamily="49" charset="0"/>
              </a:rPr>
              <a:t>&lt;div id="</a:t>
            </a:r>
            <a:r>
              <a:rPr lang="en-US" dirty="0" err="1">
                <a:latin typeface="Courier New" panose="02070309020205020404" pitchFamily="49" charset="0"/>
                <a:cs typeface="Courier New" panose="02070309020205020404" pitchFamily="49" charset="0"/>
              </a:rPr>
              <a:t>suggestBox</a:t>
            </a:r>
            <a:r>
              <a:rPr lang="en-US" dirty="0">
                <a:latin typeface="Courier New" panose="02070309020205020404" pitchFamily="49" charset="0"/>
                <a:cs typeface="Courier New" panose="02070309020205020404" pitchFamily="49" charset="0"/>
              </a:rPr>
              <a:t>"&gt;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&lt;div class="suggestion"&gt;</a:t>
            </a:r>
            <a:r>
              <a:rPr lang="en-US" dirty="0" err="1">
                <a:latin typeface="Courier New" panose="02070309020205020404" pitchFamily="49" charset="0"/>
                <a:cs typeface="Courier New" panose="02070309020205020404" pitchFamily="49" charset="0"/>
              </a:rPr>
              <a:t>json.matches</a:t>
            </a:r>
            <a:r>
              <a:rPr lang="en-US" dirty="0">
                <a:latin typeface="Courier New" panose="02070309020205020404" pitchFamily="49" charset="0"/>
                <a:cs typeface="Courier New" panose="02070309020205020404" pitchFamily="49" charset="0"/>
              </a:rPr>
              <a:t>[0]&lt;/div&gt;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&lt;div class="suggestion"&gt;</a:t>
            </a:r>
            <a:r>
              <a:rPr lang="en-US" dirty="0" err="1">
                <a:latin typeface="Courier New" panose="02070309020205020404" pitchFamily="49" charset="0"/>
                <a:cs typeface="Courier New" panose="02070309020205020404" pitchFamily="49" charset="0"/>
              </a:rPr>
              <a:t>json.matches</a:t>
            </a:r>
            <a:r>
              <a:rPr lang="en-US" dirty="0">
                <a:latin typeface="Courier New" panose="02070309020205020404" pitchFamily="49" charset="0"/>
                <a:cs typeface="Courier New" panose="02070309020205020404" pitchFamily="49" charset="0"/>
              </a:rPr>
              <a:t>[1]&lt;/div&gt;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&lt;/div&gt;</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pPr lvl="1"/>
            <a:r>
              <a:rPr lang="en-US" dirty="0"/>
              <a:t>Then, you can add an event handler to insert a suggested word clicked by the user in the search box, hide the suggestion list, and run the search function</a:t>
            </a:r>
          </a:p>
        </p:txBody>
      </p:sp>
    </p:spTree>
    <p:extLst>
      <p:ext uri="{BB962C8B-B14F-4D97-AF65-F5344CB8AC3E}">
        <p14:creationId xmlns:p14="http://schemas.microsoft.com/office/powerpoint/2010/main" val="3191155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9F83A-5BCF-E24B-9BBF-69D93E4B127A}"/>
              </a:ext>
            </a:extLst>
          </p:cNvPr>
          <p:cNvSpPr>
            <a:spLocks noGrp="1"/>
          </p:cNvSpPr>
          <p:nvPr>
            <p:ph type="title"/>
          </p:nvPr>
        </p:nvSpPr>
        <p:spPr/>
        <p:txBody>
          <a:bodyPr/>
          <a:lstStyle/>
          <a:p>
            <a:r>
              <a:rPr lang="en-US" dirty="0"/>
              <a:t>Creating an Autocomplete Search Box (4 of 6)</a:t>
            </a:r>
          </a:p>
        </p:txBody>
      </p:sp>
      <p:pic>
        <p:nvPicPr>
          <p:cNvPr id="6" name="Picture Placeholder 5" descr="A code block with code for building the suggestion box. Program code. In the code, the words in the variable names are merged, and the code contains the following keywords: if, else, for, let. Line 1, Forward slash, forward slash, Suggest keywords as text is entered in the search box. Line 2: s Input, dot, one key up, equals, left parenthesis, right parenthesis, equals, right single angle bracket, left brace. Line 3, indented once: if, left parenthesis, s Input, dot, value, equals, equals, equals, left double quotation mark, right double quotation mark, right parenthesis, right brace. Line 4, indented twice: suggest Box, dot, style, dot, display, equals, left double quotation mark, none, right double quotation mark, semicolon. Line 5, indented once: Right brace, else, left brace. Line 6, indented twice: Forward slash, forward slash, Retrieve a list of matching keywords. Line 7, indented twice: fetch, left parenthesis, left double quotation mark, keywords dot p l, question mark, suggest, equals, right double quotation mark, plus, encode U R I Component, left parenthesis, s Input, dot, value, right parenthesis. right parenthesis. Line 8, indented twice: dot, then, left parenthesis, response, equals, right single angle bracket, response, dot, j son, left parenthesis, right parenthesis, right parenthesis. Line 9, indented twice: Forward slash, forward slash, Build the suggestion box. Line 10, indented twice: dot, then, left parenthesis, keywords, equals, right single angle bracket, left brace. Line 11, indented 3 times: suggest Box, dot, inner H T M L, equals, left double quotation, right double quotation, semicolon. Line 12, indented 3 times: if, left parenthesis, keywords, dot, matches, dot, length, equals, equals, equals, 0, right parenthesis, left brace. Line 13, indented a few times: Forward slash, forward slash, No suggestions to display. Line 14, indented a few times: suggest Box, dot, style, dot, display, equals, left double quotation mark, none, right double quotation mark, semicolon. Line 15, indented 3 times: Right brace, else, left brace. Line 16, indented a few times: Display suggestions. Line 17, indented a few times: suggest Box, dot, style, dot, display, equals, left double quotation mark, block, right double quotation mark, semicolon. Line 18, indented a few times: Forward slash, forward slash, Create a list of suggestion. Line 19, indented a few times: for, left parenthesis, let, word, of, keywords, dot, matches, right parenthesis, left brace. Line 20, indented a few times: let, suggestion, equals, document, dot, create Element, left parenthesis, left double quotation, d i v, right double quotation mark, right parenthesis, semicolon. Line 21, indented a few time: suggestion, dot, text Content, equals, word, semicolon. Line 22, indented a few times: suggest Box, dot, append Child, left parenthesis, suggestion, right parenthesis, semicolon. Line 23, indented a few times: Right brace. Line 24, indented 3 times: Right brace. Line 25, indented twice: Right brace, right parenthesis. Line 26, indented once: Right brace. Line 27: Right brace. In line 14 of the above code, if there are no suggestions, the suggestion box is hidden. Otherwise, in line 17, the box is displayed. In lines 19 to 23, a d i v element is written for each suggestion.">
            <a:extLst>
              <a:ext uri="{FF2B5EF4-FFF2-40B4-BE49-F238E27FC236}">
                <a16:creationId xmlns:a16="http://schemas.microsoft.com/office/drawing/2014/main" id="{F300D5B6-4874-4144-B40C-E0597B9B5DCB}"/>
              </a:ext>
            </a:extLst>
          </p:cNvPr>
          <p:cNvPicPr>
            <a:picLocks noGrp="1" noChangeAspect="1"/>
          </p:cNvPicPr>
          <p:nvPr>
            <p:ph type="pic" sz="quarter" idx="10"/>
          </p:nvPr>
        </p:nvPicPr>
        <p:blipFill>
          <a:blip r:embed="rId2"/>
          <a:stretch>
            <a:fillRect/>
          </a:stretch>
        </p:blipFill>
        <p:spPr>
          <a:xfrm>
            <a:off x="731520" y="1619557"/>
            <a:ext cx="6747452" cy="4326118"/>
          </a:xfrm>
        </p:spPr>
      </p:pic>
      <p:sp>
        <p:nvSpPr>
          <p:cNvPr id="4" name="Text Placeholder 3">
            <a:extLst>
              <a:ext uri="{FF2B5EF4-FFF2-40B4-BE49-F238E27FC236}">
                <a16:creationId xmlns:a16="http://schemas.microsoft.com/office/drawing/2014/main" id="{3E2FEABD-74FE-BB47-AD27-582A95597A22}"/>
              </a:ext>
            </a:extLst>
          </p:cNvPr>
          <p:cNvSpPr>
            <a:spLocks noGrp="1"/>
          </p:cNvSpPr>
          <p:nvPr>
            <p:ph type="body" sz="quarter" idx="11"/>
          </p:nvPr>
        </p:nvSpPr>
        <p:spPr/>
        <p:txBody>
          <a:bodyPr/>
          <a:lstStyle/>
          <a:p>
            <a:r>
              <a:rPr lang="en-US" dirty="0"/>
              <a:t>Figure 11-29 Building the suggestion box</a:t>
            </a:r>
          </a:p>
        </p:txBody>
      </p:sp>
    </p:spTree>
    <p:extLst>
      <p:ext uri="{BB962C8B-B14F-4D97-AF65-F5344CB8AC3E}">
        <p14:creationId xmlns:p14="http://schemas.microsoft.com/office/powerpoint/2010/main" val="178548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BECB8-5C92-2945-8E97-FA4C8B26600F}"/>
              </a:ext>
            </a:extLst>
          </p:cNvPr>
          <p:cNvSpPr>
            <a:spLocks noGrp="1"/>
          </p:cNvSpPr>
          <p:nvPr>
            <p:ph type="title"/>
          </p:nvPr>
        </p:nvSpPr>
        <p:spPr/>
        <p:txBody>
          <a:bodyPr/>
          <a:lstStyle/>
          <a:p>
            <a:r>
              <a:rPr lang="en-US" dirty="0"/>
              <a:t>Introducing Server Requests (3 of 4)</a:t>
            </a:r>
          </a:p>
        </p:txBody>
      </p:sp>
      <p:sp>
        <p:nvSpPr>
          <p:cNvPr id="3" name="Text Placeholder 2">
            <a:extLst>
              <a:ext uri="{FF2B5EF4-FFF2-40B4-BE49-F238E27FC236}">
                <a16:creationId xmlns:a16="http://schemas.microsoft.com/office/drawing/2014/main" id="{DE43B80B-DFC5-184A-AFD3-C1723B9BA33E}"/>
              </a:ext>
            </a:extLst>
          </p:cNvPr>
          <p:cNvSpPr>
            <a:spLocks noGrp="1"/>
          </p:cNvSpPr>
          <p:nvPr>
            <p:ph type="body" sz="quarter" idx="17"/>
          </p:nvPr>
        </p:nvSpPr>
        <p:spPr/>
        <p:txBody>
          <a:bodyPr/>
          <a:lstStyle/>
          <a:p>
            <a:r>
              <a:rPr lang="en-US" dirty="0"/>
              <a:t>With </a:t>
            </a:r>
            <a:r>
              <a:rPr lang="en-US" b="1" dirty="0">
                <a:solidFill>
                  <a:srgbClr val="004A78"/>
                </a:solidFill>
              </a:rPr>
              <a:t>synchronous</a:t>
            </a:r>
            <a:r>
              <a:rPr lang="en-US" dirty="0"/>
              <a:t> data transfer, once the browser has asked for a web page, nothing can be done on the client until the transfer is complete</a:t>
            </a:r>
          </a:p>
          <a:p>
            <a:r>
              <a:rPr lang="en-US" dirty="0"/>
              <a:t>Sending a </a:t>
            </a:r>
            <a:r>
              <a:rPr lang="en-US" b="1" dirty="0">
                <a:solidFill>
                  <a:srgbClr val="004A78"/>
                </a:solidFill>
              </a:rPr>
              <a:t>request</a:t>
            </a:r>
            <a:r>
              <a:rPr lang="en-US" dirty="0"/>
              <a:t> to the server, which then operates on that request and returns a </a:t>
            </a:r>
            <a:r>
              <a:rPr lang="en-US" b="1" dirty="0">
                <a:solidFill>
                  <a:srgbClr val="004A78"/>
                </a:solidFill>
              </a:rPr>
              <a:t>response</a:t>
            </a:r>
            <a:r>
              <a:rPr lang="en-US" dirty="0"/>
              <a:t> to the client, facilitates </a:t>
            </a:r>
            <a:r>
              <a:rPr lang="en-US" b="1" dirty="0">
                <a:solidFill>
                  <a:srgbClr val="004A78"/>
                </a:solidFill>
              </a:rPr>
              <a:t>asynchronous</a:t>
            </a:r>
            <a:r>
              <a:rPr lang="en-US" dirty="0"/>
              <a:t> data transfer, where the client can perform other tasks while awaiting a response</a:t>
            </a:r>
          </a:p>
          <a:p>
            <a:r>
              <a:rPr lang="en-US" dirty="0"/>
              <a:t>Chapter 11's sample project is a sport's blogger's web page</a:t>
            </a:r>
          </a:p>
          <a:p>
            <a:pPr lvl="1"/>
            <a:r>
              <a:rPr lang="en-US" dirty="0"/>
              <a:t>Uses asynchronous requests to retrieve content from a server</a:t>
            </a:r>
          </a:p>
          <a:p>
            <a:pPr lvl="1"/>
            <a:r>
              <a:rPr lang="en-US" dirty="0"/>
              <a:t>Requires a web server (where content files can be stored)</a:t>
            </a:r>
          </a:p>
        </p:txBody>
      </p:sp>
    </p:spTree>
    <p:extLst>
      <p:ext uri="{BB962C8B-B14F-4D97-AF65-F5344CB8AC3E}">
        <p14:creationId xmlns:p14="http://schemas.microsoft.com/office/powerpoint/2010/main" val="7497949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9F83A-5BCF-E24B-9BBF-69D93E4B127A}"/>
              </a:ext>
            </a:extLst>
          </p:cNvPr>
          <p:cNvSpPr>
            <a:spLocks noGrp="1"/>
          </p:cNvSpPr>
          <p:nvPr>
            <p:ph type="title"/>
          </p:nvPr>
        </p:nvSpPr>
        <p:spPr/>
        <p:txBody>
          <a:bodyPr/>
          <a:lstStyle/>
          <a:p>
            <a:r>
              <a:rPr lang="en-US" dirty="0"/>
              <a:t>Creating an Autocomplete Search Box (5 of 6)</a:t>
            </a:r>
          </a:p>
        </p:txBody>
      </p:sp>
      <p:pic>
        <p:nvPicPr>
          <p:cNvPr id="6" name="Picture Placeholder 5" descr="A code block with code for creating an event handler for each picked suggestion.  Program code. In the code, the words in the variable names are merged, and the code contains the following keywords: for, let. Line 1: for, left parenthesis, let, word, of, keywords, dot, matches, right parenthesis, left brace. Line 2, indented once: let, suggestion, equals, document, dot, create Element, left parenthesis, left double quotation mark, d i v, right double quotation mark, right parenthesis, semicolon. Line 3, indented once: suggestion, dot, text Content, equals, word, semicolon. Line 4, indented once: suggest Box, dot, append Child, left parenthesis, suggestion, right parenthesis, semicolon. Line 5: Blank. Line 6, indented once: Forward slash, forward slash, Add suggestion to search box when clicked. Line 7, indented once: suggestion, dot, on click, equals, left parenthesis, right parenthesis, equals, right single angle bracket, left brace. Line 8, indented twice: s Input, dot, value, equals, word, semicolon. Line 9, indented twice: suggest Box, dot, style, dot, display, equals, left double quotation mark, none, right double quotation mark, semicolon. Line 10, indented twice: s Button, dot, click, left parenthesis, right parenthesis, semicolon. Line 11, indented once: Right brace. Line 12: Right brace. In the above code, line 8 adds the suggestion to the search box. Line 9 hides the suggestion list. Line 10 runs a search to retrieve articles matching the selected keyword.">
            <a:extLst>
              <a:ext uri="{FF2B5EF4-FFF2-40B4-BE49-F238E27FC236}">
                <a16:creationId xmlns:a16="http://schemas.microsoft.com/office/drawing/2014/main" id="{73DBFA16-BF71-E143-B8CB-73193B2E3ED0}"/>
              </a:ext>
            </a:extLst>
          </p:cNvPr>
          <p:cNvPicPr>
            <a:picLocks noGrp="1" noChangeAspect="1"/>
          </p:cNvPicPr>
          <p:nvPr>
            <p:ph type="pic" sz="quarter" idx="10"/>
          </p:nvPr>
        </p:nvPicPr>
        <p:blipFill>
          <a:blip r:embed="rId2"/>
          <a:stretch>
            <a:fillRect/>
          </a:stretch>
        </p:blipFill>
        <p:spPr>
          <a:xfrm>
            <a:off x="731520" y="1619556"/>
            <a:ext cx="8251320" cy="3566853"/>
          </a:xfrm>
        </p:spPr>
      </p:pic>
      <p:sp>
        <p:nvSpPr>
          <p:cNvPr id="4" name="Text Placeholder 3">
            <a:extLst>
              <a:ext uri="{FF2B5EF4-FFF2-40B4-BE49-F238E27FC236}">
                <a16:creationId xmlns:a16="http://schemas.microsoft.com/office/drawing/2014/main" id="{3E2FEABD-74FE-BB47-AD27-582A95597A22}"/>
              </a:ext>
            </a:extLst>
          </p:cNvPr>
          <p:cNvSpPr>
            <a:spLocks noGrp="1"/>
          </p:cNvSpPr>
          <p:nvPr>
            <p:ph type="body" sz="quarter" idx="11"/>
          </p:nvPr>
        </p:nvSpPr>
        <p:spPr>
          <a:xfrm>
            <a:off x="3138854" y="5424854"/>
            <a:ext cx="7455877" cy="453966"/>
          </a:xfrm>
        </p:spPr>
        <p:txBody>
          <a:bodyPr/>
          <a:lstStyle/>
          <a:p>
            <a:r>
              <a:rPr lang="en-US" dirty="0"/>
              <a:t>Figure 11-31 Creating an event handler for each picked suggestion</a:t>
            </a:r>
          </a:p>
        </p:txBody>
      </p:sp>
    </p:spTree>
    <p:extLst>
      <p:ext uri="{BB962C8B-B14F-4D97-AF65-F5344CB8AC3E}">
        <p14:creationId xmlns:p14="http://schemas.microsoft.com/office/powerpoint/2010/main" val="9618041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837EB-E041-9F4A-A0AA-3C78B56AF846}"/>
              </a:ext>
            </a:extLst>
          </p:cNvPr>
          <p:cNvSpPr>
            <a:spLocks noGrp="1"/>
          </p:cNvSpPr>
          <p:nvPr>
            <p:ph type="title"/>
          </p:nvPr>
        </p:nvSpPr>
        <p:spPr/>
        <p:txBody>
          <a:bodyPr/>
          <a:lstStyle/>
          <a:p>
            <a:r>
              <a:rPr lang="en-US" dirty="0"/>
              <a:t>Creating an Autocomplete Search Box (6 of 6)</a:t>
            </a:r>
          </a:p>
        </p:txBody>
      </p:sp>
      <p:sp>
        <p:nvSpPr>
          <p:cNvPr id="3" name="Text Placeholder 2">
            <a:extLst>
              <a:ext uri="{FF2B5EF4-FFF2-40B4-BE49-F238E27FC236}">
                <a16:creationId xmlns:a16="http://schemas.microsoft.com/office/drawing/2014/main" id="{84550673-758B-1346-BB5B-9A0FBAF1DECB}"/>
              </a:ext>
            </a:extLst>
          </p:cNvPr>
          <p:cNvSpPr>
            <a:spLocks noGrp="1"/>
          </p:cNvSpPr>
          <p:nvPr>
            <p:ph type="body" sz="quarter" idx="17"/>
          </p:nvPr>
        </p:nvSpPr>
        <p:spPr/>
        <p:txBody>
          <a:bodyPr/>
          <a:lstStyle/>
          <a:p>
            <a:r>
              <a:rPr lang="en-US" dirty="0"/>
              <a:t>GET, POST, PUT, PATCH, and DELETE</a:t>
            </a:r>
          </a:p>
          <a:p>
            <a:pPr lvl="1"/>
            <a:r>
              <a:rPr lang="en-US" dirty="0"/>
              <a:t>These are the most common HTTP methods used with the Fetch API</a:t>
            </a:r>
          </a:p>
          <a:p>
            <a:pPr lvl="1"/>
            <a:r>
              <a:rPr lang="en-US" dirty="0"/>
              <a:t>Each is associated with a specific type of database operation</a:t>
            </a:r>
          </a:p>
          <a:p>
            <a:pPr lvl="2"/>
            <a:r>
              <a:rPr lang="en-US" dirty="0"/>
              <a:t>GET (the default Fetch option) is used to retrieve data from the server</a:t>
            </a:r>
          </a:p>
          <a:p>
            <a:pPr lvl="2"/>
            <a:r>
              <a:rPr lang="en-US" dirty="0"/>
              <a:t>POST sends data to the server</a:t>
            </a:r>
          </a:p>
          <a:p>
            <a:pPr lvl="2"/>
            <a:r>
              <a:rPr lang="en-US" dirty="0"/>
              <a:t>PUT changes existing data in its entirety</a:t>
            </a:r>
          </a:p>
          <a:p>
            <a:pPr lvl="2"/>
            <a:r>
              <a:rPr lang="en-US" dirty="0"/>
              <a:t>PATCH changes a part of existing data</a:t>
            </a:r>
          </a:p>
          <a:p>
            <a:pPr lvl="2"/>
            <a:r>
              <a:rPr lang="en-US" dirty="0"/>
              <a:t>DELETE deletes data on the server</a:t>
            </a:r>
          </a:p>
          <a:p>
            <a:pPr lvl="1"/>
            <a:r>
              <a:rPr lang="en-US" dirty="0"/>
              <a:t>The method name for any HTTP method besides GET must be included in the message body</a:t>
            </a:r>
          </a:p>
          <a:p>
            <a:pPr lvl="1"/>
            <a:r>
              <a:rPr lang="en-US" dirty="0"/>
              <a:t>These methods simply instruct a server script to do something that it knows how to do</a:t>
            </a:r>
          </a:p>
        </p:txBody>
      </p:sp>
    </p:spTree>
    <p:extLst>
      <p:ext uri="{BB962C8B-B14F-4D97-AF65-F5344CB8AC3E}">
        <p14:creationId xmlns:p14="http://schemas.microsoft.com/office/powerpoint/2010/main" val="36678436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13B5D-6DA4-5147-9199-0DCF7BC14119}"/>
              </a:ext>
            </a:extLst>
          </p:cNvPr>
          <p:cNvSpPr>
            <a:spLocks noGrp="1"/>
          </p:cNvSpPr>
          <p:nvPr>
            <p:ph type="title"/>
          </p:nvPr>
        </p:nvSpPr>
        <p:spPr/>
        <p:txBody>
          <a:bodyPr/>
          <a:lstStyle/>
          <a:p>
            <a:r>
              <a:rPr lang="en-US" dirty="0"/>
              <a:t>Working with Third-Party APIs (1 of 4)</a:t>
            </a:r>
          </a:p>
        </p:txBody>
      </p:sp>
      <p:sp>
        <p:nvSpPr>
          <p:cNvPr id="3" name="Text Placeholder 2">
            <a:extLst>
              <a:ext uri="{FF2B5EF4-FFF2-40B4-BE49-F238E27FC236}">
                <a16:creationId xmlns:a16="http://schemas.microsoft.com/office/drawing/2014/main" id="{87654B03-3BD2-884B-9824-2719FBAC25E8}"/>
              </a:ext>
            </a:extLst>
          </p:cNvPr>
          <p:cNvSpPr>
            <a:spLocks noGrp="1"/>
          </p:cNvSpPr>
          <p:nvPr>
            <p:ph type="body" sz="quarter" idx="17"/>
          </p:nvPr>
        </p:nvSpPr>
        <p:spPr/>
        <p:txBody>
          <a:bodyPr/>
          <a:lstStyle/>
          <a:p>
            <a:r>
              <a:rPr lang="en-US" dirty="0"/>
              <a:t>Websites often incorporate content provided by third parties that supply APIs that can be accessed via AJAX or Fetch</a:t>
            </a:r>
          </a:p>
          <a:p>
            <a:pPr lvl="1"/>
            <a:r>
              <a:rPr lang="en-US" dirty="0"/>
              <a:t>Many are </a:t>
            </a:r>
            <a:r>
              <a:rPr lang="en-US" b="1" dirty="0" err="1">
                <a:solidFill>
                  <a:srgbClr val="004A78"/>
                </a:solidFill>
              </a:rPr>
              <a:t>freemimum</a:t>
            </a:r>
            <a:r>
              <a:rPr lang="en-US" b="1" dirty="0">
                <a:solidFill>
                  <a:srgbClr val="004A78"/>
                </a:solidFill>
              </a:rPr>
              <a:t> services </a:t>
            </a:r>
            <a:r>
              <a:rPr lang="en-US" dirty="0"/>
              <a:t>offered at no cost to the developer if requests are few</a:t>
            </a:r>
          </a:p>
          <a:p>
            <a:r>
              <a:rPr lang="en-US" dirty="0"/>
              <a:t>Requesting a random GIF</a:t>
            </a:r>
          </a:p>
          <a:p>
            <a:pPr lvl="1"/>
            <a:r>
              <a:rPr lang="en-US" dirty="0" err="1"/>
              <a:t>Giphy.com's</a:t>
            </a:r>
            <a:r>
              <a:rPr lang="en-US" dirty="0"/>
              <a:t> third-party API provides animated GIFs, but requires an account and its associated API key to access</a:t>
            </a:r>
          </a:p>
          <a:p>
            <a:r>
              <a:rPr lang="en-US" dirty="0"/>
              <a:t>Third-party endpoints</a:t>
            </a:r>
          </a:p>
          <a:p>
            <a:pPr lvl="1"/>
            <a:r>
              <a:rPr lang="en-US" dirty="0"/>
              <a:t>Third-party services provide several APIs organized by </a:t>
            </a:r>
            <a:r>
              <a:rPr lang="en-US" b="1" dirty="0">
                <a:solidFill>
                  <a:srgbClr val="004A78"/>
                </a:solidFill>
              </a:rPr>
              <a:t>endpoint</a:t>
            </a:r>
            <a:r>
              <a:rPr lang="en-US" dirty="0"/>
              <a:t>, a URL representing the point of contact between the client device and a service resource</a:t>
            </a:r>
          </a:p>
          <a:p>
            <a:pPr lvl="1"/>
            <a:r>
              <a:rPr lang="en-US" dirty="0"/>
              <a:t>Requests can be sent to the </a:t>
            </a:r>
            <a:r>
              <a:rPr lang="en-US" i="1" dirty="0"/>
              <a:t>https://</a:t>
            </a:r>
            <a:r>
              <a:rPr lang="en-US" i="1" dirty="0" err="1"/>
              <a:t>api.giphy.com</a:t>
            </a:r>
            <a:r>
              <a:rPr lang="en-US" i="1" dirty="0"/>
              <a:t>/v1/gifs/random </a:t>
            </a:r>
            <a:r>
              <a:rPr lang="en-US" dirty="0"/>
              <a:t>endpoint with parameter values enclosed in a template literal </a:t>
            </a:r>
          </a:p>
          <a:p>
            <a:pPr lvl="1"/>
            <a:r>
              <a:rPr lang="en-US" dirty="0"/>
              <a:t>Information about a random GIF related to a keyword or phrase specified in the request is returned to the client as a JSON object</a:t>
            </a:r>
          </a:p>
        </p:txBody>
      </p:sp>
    </p:spTree>
    <p:extLst>
      <p:ext uri="{BB962C8B-B14F-4D97-AF65-F5344CB8AC3E}">
        <p14:creationId xmlns:p14="http://schemas.microsoft.com/office/powerpoint/2010/main" val="31339462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9A56E-0742-EF4B-AF26-040D8FBFA49F}"/>
              </a:ext>
            </a:extLst>
          </p:cNvPr>
          <p:cNvSpPr>
            <a:spLocks noGrp="1"/>
          </p:cNvSpPr>
          <p:nvPr>
            <p:ph type="title"/>
          </p:nvPr>
        </p:nvSpPr>
        <p:spPr/>
        <p:txBody>
          <a:bodyPr/>
          <a:lstStyle/>
          <a:p>
            <a:r>
              <a:rPr lang="en-US" dirty="0"/>
              <a:t>Working with Third-Party APIs (2 of 4)</a:t>
            </a:r>
          </a:p>
        </p:txBody>
      </p:sp>
      <p:pic>
        <p:nvPicPr>
          <p:cNvPr id="6" name="Picture Placeholder 5" descr="A code block with code for accessing the Giphy A P I. Program code. In the code, the words in the variable names are merged, and the code contains the following keywords: function, const. Line 1: Forward slash, forward slash, Fetch a G I F for a given topic from Giphy dot com. Line 2: function, get G I F, left parenthesis, topic, right parenthesis. left brace. Line 3, indented once: const, u r l, equals, left double quotation mark, h t t p s colon double slash, a p i dot giphy dot com forward slash, v 1 forward slash g i f s forward slash random, right double quotation mark, semicolon. Line 4, indented once: const, key, equals, left double quotation mark, right double quotation mark. Line 5, indented once: fetch, left parenthesis, back tick, dollar, left brace, u r l, right brace, question mark, a p i underscore key, equals, dollar, left brace, key, right brace, ampersand, tag, equals, dollar, left brace, topic, right brace, ampersand, limit, equals, 1, ampersand, rating, equals, p g, back tick, right parenthesis. Line 6, indented once: dot, then, left parenthesis, response, equals, right single angle bracket, response, dot, j son, left parenthesis, right parenthesis, right parenthesis. Line 7: Right brace. In the above code, line 2 contains the G I F topic which is named topic. Line 3 contains the end point to retrieve a random G I F. Line 4 contains the A P I key to request content from Giphy dot com. The key is obscured in this line between quotation marks to keep it a secret. In line 5, one random G I F is fetched on the specified topic with a P G rating. In line 6, the G I F data is returned as a J SON object. ">
            <a:extLst>
              <a:ext uri="{FF2B5EF4-FFF2-40B4-BE49-F238E27FC236}">
                <a16:creationId xmlns:a16="http://schemas.microsoft.com/office/drawing/2014/main" id="{B80F1B47-E219-7E4F-B29F-FDC5EC233CC6}"/>
              </a:ext>
            </a:extLst>
          </p:cNvPr>
          <p:cNvPicPr>
            <a:picLocks noGrp="1" noChangeAspect="1"/>
          </p:cNvPicPr>
          <p:nvPr>
            <p:ph type="pic" sz="quarter" idx="10"/>
          </p:nvPr>
        </p:nvPicPr>
        <p:blipFill>
          <a:blip r:embed="rId2"/>
          <a:stretch>
            <a:fillRect/>
          </a:stretch>
        </p:blipFill>
        <p:spPr>
          <a:xfrm>
            <a:off x="731520" y="1619557"/>
            <a:ext cx="10080860" cy="3441063"/>
          </a:xfrm>
        </p:spPr>
      </p:pic>
      <p:sp>
        <p:nvSpPr>
          <p:cNvPr id="4" name="Text Placeholder 3">
            <a:extLst>
              <a:ext uri="{FF2B5EF4-FFF2-40B4-BE49-F238E27FC236}">
                <a16:creationId xmlns:a16="http://schemas.microsoft.com/office/drawing/2014/main" id="{88C5AF17-1AD2-E842-8381-69ECFDBFBB9C}"/>
              </a:ext>
            </a:extLst>
          </p:cNvPr>
          <p:cNvSpPr>
            <a:spLocks noGrp="1"/>
          </p:cNvSpPr>
          <p:nvPr>
            <p:ph type="body" sz="quarter" idx="11"/>
          </p:nvPr>
        </p:nvSpPr>
        <p:spPr>
          <a:xfrm>
            <a:off x="3508132" y="5206715"/>
            <a:ext cx="4396154" cy="672105"/>
          </a:xfrm>
        </p:spPr>
        <p:txBody>
          <a:bodyPr/>
          <a:lstStyle/>
          <a:p>
            <a:r>
              <a:rPr lang="en-US" dirty="0"/>
              <a:t>Figure 11-32 Accessing the </a:t>
            </a:r>
            <a:r>
              <a:rPr lang="en-US" dirty="0" err="1"/>
              <a:t>Giphy</a:t>
            </a:r>
            <a:r>
              <a:rPr lang="en-US" dirty="0"/>
              <a:t> API</a:t>
            </a:r>
          </a:p>
        </p:txBody>
      </p:sp>
    </p:spTree>
    <p:extLst>
      <p:ext uri="{BB962C8B-B14F-4D97-AF65-F5344CB8AC3E}">
        <p14:creationId xmlns:p14="http://schemas.microsoft.com/office/powerpoint/2010/main" val="36650635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9A56E-0742-EF4B-AF26-040D8FBFA49F}"/>
              </a:ext>
            </a:extLst>
          </p:cNvPr>
          <p:cNvSpPr>
            <a:spLocks noGrp="1"/>
          </p:cNvSpPr>
          <p:nvPr>
            <p:ph type="title"/>
          </p:nvPr>
        </p:nvSpPr>
        <p:spPr/>
        <p:txBody>
          <a:bodyPr/>
          <a:lstStyle/>
          <a:p>
            <a:r>
              <a:rPr lang="en-US" dirty="0"/>
              <a:t>Working with Third-Party APIs (3 of 4)</a:t>
            </a:r>
          </a:p>
        </p:txBody>
      </p:sp>
      <p:pic>
        <p:nvPicPr>
          <p:cNvPr id="6" name="Picture Placeholder 5" descr="A code block with code for appending the G I F as a page image. Program code. In the code, the words in the variable names are merged, and the code contains the following keywords: function, const. Line 1: Forward slash, forward slash, Fetch a G I F for a given topic from Giphy dot com. Line 2: function, get G I F, left parenthesis, topic, right parenthesis. left brace. Line 3, indented once: const, u r l, equals, left double quotation mark, h t t p s colon double slash, a p i dot giphy dot com forward slash, v 1 forward slash g i f s forward slash random, right double quotation mark, semicolon. Line 4, indented once: const, key, equals, left double quotation mark, right double quotation mark. Line 5, indented once: fetch, left parenthesis, back tick, dollar, left brace, u r l, right brace, question mark, a p i underscore key, equals, dollar, left brace, key, right brace, ampersand, tag, equals, dollar, left brace, topic, right brace, ampersand, limit, equals, 1, ampersand, rating, equals, p g, back tick, right parenthesis. Line 6, indented once: dot, then, left parenthesis, response, equals, right single angle bracket, response, dot, j son, left parenthesis, right parenthesis, right parenthesis. Line 7: indented once: dot, then, left parenthesis, o b j, equals, right single angle bracket, left brace. Line 8, indented twice: let, new I m g, equals, document, dot, create Element, left parenthesis, left double quotation mark, i m g, right double quotation mark, right parenthesis, semicolon. Line 9, indented twice: new I m g, dot, s r c, equals, o b j, dot, data, dot, images, dot, fixed underscore height, dot u r l, semicolon. Line 10, indented twice: stories, dot, append Child, left parenthesis, new I m g, right parenthesis. Line 10, indented twice: stories, dot, append Child, left parenthesis, new I m g, right parenthesis. Line 11, indented once: Right brace, right parenthesis. Line 12: Right brace. In line 8 of the above code, an i m g element is created. In line 9, the U R L of the G I F is retrieved and it is made as the source of the inline image. In line 10, the image is appended to the stories element.">
            <a:extLst>
              <a:ext uri="{FF2B5EF4-FFF2-40B4-BE49-F238E27FC236}">
                <a16:creationId xmlns:a16="http://schemas.microsoft.com/office/drawing/2014/main" id="{2C61A329-6F4A-E245-88AC-A544170F0082}"/>
              </a:ext>
            </a:extLst>
          </p:cNvPr>
          <p:cNvPicPr>
            <a:picLocks noGrp="1" noChangeAspect="1"/>
          </p:cNvPicPr>
          <p:nvPr>
            <p:ph type="pic" sz="quarter" idx="10"/>
          </p:nvPr>
        </p:nvPicPr>
        <p:blipFill>
          <a:blip r:embed="rId2"/>
          <a:stretch>
            <a:fillRect/>
          </a:stretch>
        </p:blipFill>
        <p:spPr>
          <a:xfrm>
            <a:off x="731519" y="1619557"/>
            <a:ext cx="10155535" cy="3587158"/>
          </a:xfrm>
        </p:spPr>
      </p:pic>
      <p:sp>
        <p:nvSpPr>
          <p:cNvPr id="4" name="Text Placeholder 3">
            <a:extLst>
              <a:ext uri="{FF2B5EF4-FFF2-40B4-BE49-F238E27FC236}">
                <a16:creationId xmlns:a16="http://schemas.microsoft.com/office/drawing/2014/main" id="{88C5AF17-1AD2-E842-8381-69ECFDBFBB9C}"/>
              </a:ext>
            </a:extLst>
          </p:cNvPr>
          <p:cNvSpPr>
            <a:spLocks noGrp="1"/>
          </p:cNvSpPr>
          <p:nvPr>
            <p:ph type="body" sz="quarter" idx="11"/>
          </p:nvPr>
        </p:nvSpPr>
        <p:spPr>
          <a:xfrm>
            <a:off x="3358662" y="5495192"/>
            <a:ext cx="8096716" cy="383628"/>
          </a:xfrm>
        </p:spPr>
        <p:txBody>
          <a:bodyPr/>
          <a:lstStyle/>
          <a:p>
            <a:r>
              <a:rPr lang="en-US" dirty="0"/>
              <a:t>Figure 11-33 Appending the GIF as a page image</a:t>
            </a:r>
          </a:p>
        </p:txBody>
      </p:sp>
    </p:spTree>
    <p:extLst>
      <p:ext uri="{BB962C8B-B14F-4D97-AF65-F5344CB8AC3E}">
        <p14:creationId xmlns:p14="http://schemas.microsoft.com/office/powerpoint/2010/main" val="32471134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9A56E-0742-EF4B-AF26-040D8FBFA49F}"/>
              </a:ext>
            </a:extLst>
          </p:cNvPr>
          <p:cNvSpPr>
            <a:spLocks noGrp="1"/>
          </p:cNvSpPr>
          <p:nvPr>
            <p:ph type="title"/>
          </p:nvPr>
        </p:nvSpPr>
        <p:spPr/>
        <p:txBody>
          <a:bodyPr/>
          <a:lstStyle/>
          <a:p>
            <a:r>
              <a:rPr lang="en-US" dirty="0"/>
              <a:t>Working with Third-Party APIs (4 of 4)</a:t>
            </a:r>
          </a:p>
        </p:txBody>
      </p:sp>
      <p:pic>
        <p:nvPicPr>
          <p:cNvPr id="6" name="Picture Placeholder 5" descr="A code block showing the newly added code in the anonymous function. Program code. In the code, the words in the variable names are merged, and the code contains the following keywords: if, else, return. Line 1: Forward slash, forward slash, Retrieve archived articles from the web server. Line 2: s Button, dot, on click, equals, left parenthesis, right parenthesis, equals, right single angle bracket, left brace. Line 3, indented once: fetch, left parenthesis, left double quotation mark, archives dot p l, question mark, s key, equals, right double quotation mark, plus, encode U R I Component, left parenthesis, s Input, comma, value, right parenthesis, right parenthesis. Line 4, indented once: dot, then, left parenthesis, response, equals, right single angle bracket, left brace. Line 5, indented twice: if, left parenthesis, response, dot, o k, right parenthesis, left brace. Line 6, indented 3 times: return, response, dot, text, left parenthesis, right parenthesis, semicolon. Line 7, indented twice: Right brace, else, left brace. Line 8, indented 3 times: return, left double quotation mark, Unable to retrieve commentary, right double quotation mark, semicolon. Line 9, indented twice: Right brace. Line 10, indented once: Right brace, right parenthesis. Line 11, indented once: dot, then, left parenthesis, com text, equals, right single angle bracket, stories, dot, inner H T M L, equals, com text, right parenthesis. Line 12, indented once: dot ,then, left parenthesis, left parenthesis, right parenthesis, equals, right single angle bracket, left brace. Line 13, indented twice: let, topic, equals, s Input, dot, value, dot, to Lower Case, left parenthesis, right parenthesis, semicolon. Line 14, indented twice: get G I F, left parenthesis, topic, right parenthesis, semicolon. Line 15, indented once: Right brace, right parenthesis. Line 16, indented once: dot, catch, left parenthesis, stories, comma, inner H T M L, equals, right parenthesis, Network Failure, right double quotation mark, right parenthesis, semicolon. Line 17: Right brace. Line 13 of the above code retrieves the topic name in lowercase characters. Line 14 calls the get G I F left parenthesis, right parenthesis function to display the G I F for that topic.">
            <a:extLst>
              <a:ext uri="{FF2B5EF4-FFF2-40B4-BE49-F238E27FC236}">
                <a16:creationId xmlns:a16="http://schemas.microsoft.com/office/drawing/2014/main" id="{8E557945-FE98-A141-8858-5C82E7F64E56}"/>
              </a:ext>
            </a:extLst>
          </p:cNvPr>
          <p:cNvPicPr>
            <a:picLocks noGrp="1" noChangeAspect="1"/>
          </p:cNvPicPr>
          <p:nvPr>
            <p:ph type="pic" sz="quarter" idx="10"/>
          </p:nvPr>
        </p:nvPicPr>
        <p:blipFill>
          <a:blip r:embed="rId2"/>
          <a:stretch>
            <a:fillRect/>
          </a:stretch>
        </p:blipFill>
        <p:spPr>
          <a:xfrm>
            <a:off x="731520" y="1619556"/>
            <a:ext cx="8903841" cy="3587159"/>
          </a:xfrm>
        </p:spPr>
      </p:pic>
      <p:sp>
        <p:nvSpPr>
          <p:cNvPr id="4" name="Text Placeholder 3">
            <a:extLst>
              <a:ext uri="{FF2B5EF4-FFF2-40B4-BE49-F238E27FC236}">
                <a16:creationId xmlns:a16="http://schemas.microsoft.com/office/drawing/2014/main" id="{88C5AF17-1AD2-E842-8381-69ECFDBFBB9C}"/>
              </a:ext>
            </a:extLst>
          </p:cNvPr>
          <p:cNvSpPr>
            <a:spLocks noGrp="1"/>
          </p:cNvSpPr>
          <p:nvPr>
            <p:ph type="body" sz="quarter" idx="11"/>
          </p:nvPr>
        </p:nvSpPr>
        <p:spPr>
          <a:xfrm>
            <a:off x="3024554" y="5468815"/>
            <a:ext cx="5292969" cy="410005"/>
          </a:xfrm>
        </p:spPr>
        <p:txBody>
          <a:bodyPr/>
          <a:lstStyle/>
          <a:p>
            <a:r>
              <a:rPr lang="en-US" dirty="0"/>
              <a:t>Figure 11-34 Calling the </a:t>
            </a:r>
            <a:r>
              <a:rPr lang="en-US" dirty="0" err="1">
                <a:latin typeface="Courier New" panose="02070309020205020404" pitchFamily="49" charset="0"/>
                <a:cs typeface="Courier New" panose="02070309020205020404" pitchFamily="49" charset="0"/>
              </a:rPr>
              <a:t>getGIF</a:t>
            </a:r>
            <a:r>
              <a:rPr lang="en-US" dirty="0">
                <a:latin typeface="Courier New" panose="02070309020205020404" pitchFamily="49" charset="0"/>
                <a:cs typeface="Courier New" panose="02070309020205020404" pitchFamily="49" charset="0"/>
              </a:rPr>
              <a:t>()</a:t>
            </a:r>
            <a:r>
              <a:rPr lang="en-US" dirty="0"/>
              <a:t> function</a:t>
            </a:r>
          </a:p>
        </p:txBody>
      </p:sp>
    </p:spTree>
    <p:extLst>
      <p:ext uri="{BB962C8B-B14F-4D97-AF65-F5344CB8AC3E}">
        <p14:creationId xmlns:p14="http://schemas.microsoft.com/office/powerpoint/2010/main" val="8600491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1939F-1ECE-7A4E-B5CD-BBF234F5A69E}"/>
              </a:ext>
            </a:extLst>
          </p:cNvPr>
          <p:cNvSpPr>
            <a:spLocks noGrp="1"/>
          </p:cNvSpPr>
          <p:nvPr>
            <p:ph type="title"/>
          </p:nvPr>
        </p:nvSpPr>
        <p:spPr/>
        <p:txBody>
          <a:bodyPr/>
          <a:lstStyle/>
          <a:p>
            <a:r>
              <a:rPr lang="en-US" dirty="0"/>
              <a:t>Activity 11.2: Think, Pair, and Share</a:t>
            </a:r>
          </a:p>
        </p:txBody>
      </p:sp>
      <p:sp>
        <p:nvSpPr>
          <p:cNvPr id="3" name="Text Placeholder 2">
            <a:extLst>
              <a:ext uri="{FF2B5EF4-FFF2-40B4-BE49-F238E27FC236}">
                <a16:creationId xmlns:a16="http://schemas.microsoft.com/office/drawing/2014/main" id="{2199EAF5-5243-254F-9882-54455964F2FC}"/>
              </a:ext>
            </a:extLst>
          </p:cNvPr>
          <p:cNvSpPr>
            <a:spLocks noGrp="1"/>
          </p:cNvSpPr>
          <p:nvPr>
            <p:ph type="body" sz="quarter" idx="17"/>
          </p:nvPr>
        </p:nvSpPr>
        <p:spPr/>
        <p:txBody>
          <a:bodyPr/>
          <a:lstStyle/>
          <a:p>
            <a:r>
              <a:rPr lang="en-US" dirty="0"/>
              <a:t>Form pairs/groups of two to four class members.</a:t>
            </a:r>
          </a:p>
          <a:p>
            <a:r>
              <a:rPr lang="en-US" dirty="0"/>
              <a:t>Use an Internet search engine to research the third-party APIs available for use in commercial web apps. Select one third-party API of universal interest, and locate the developer instructions on its website.</a:t>
            </a:r>
          </a:p>
          <a:p>
            <a:r>
              <a:rPr lang="en-US" dirty="0"/>
              <a:t>Working as a group, attempt to write a function that would send a request to one of the chosen API's endpoints using the documentation available at the website.</a:t>
            </a:r>
          </a:p>
        </p:txBody>
      </p:sp>
    </p:spTree>
    <p:extLst>
      <p:ext uri="{BB962C8B-B14F-4D97-AF65-F5344CB8AC3E}">
        <p14:creationId xmlns:p14="http://schemas.microsoft.com/office/powerpoint/2010/main" val="14657165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D49D5-5884-924E-B6A8-8E6566FC71BE}"/>
              </a:ext>
            </a:extLst>
          </p:cNvPr>
          <p:cNvSpPr>
            <a:spLocks noGrp="1"/>
          </p:cNvSpPr>
          <p:nvPr>
            <p:ph type="title"/>
          </p:nvPr>
        </p:nvSpPr>
        <p:spPr/>
        <p:txBody>
          <a:bodyPr/>
          <a:lstStyle/>
          <a:p>
            <a:r>
              <a:rPr lang="en-US" dirty="0"/>
              <a:t>Exploring Security Issues with APIs (1 of 3)</a:t>
            </a:r>
          </a:p>
        </p:txBody>
      </p:sp>
      <p:sp>
        <p:nvSpPr>
          <p:cNvPr id="3" name="Text Placeholder 2">
            <a:extLst>
              <a:ext uri="{FF2B5EF4-FFF2-40B4-BE49-F238E27FC236}">
                <a16:creationId xmlns:a16="http://schemas.microsoft.com/office/drawing/2014/main" id="{64BA3922-C47B-D045-9181-8B0E305A0C77}"/>
              </a:ext>
            </a:extLst>
          </p:cNvPr>
          <p:cNvSpPr>
            <a:spLocks noGrp="1"/>
          </p:cNvSpPr>
          <p:nvPr>
            <p:ph type="body" sz="quarter" idx="17"/>
          </p:nvPr>
        </p:nvSpPr>
        <p:spPr/>
        <p:txBody>
          <a:bodyPr/>
          <a:lstStyle/>
          <a:p>
            <a:r>
              <a:rPr lang="en-US" dirty="0"/>
              <a:t>Three approaches are commonly used to manage the same-origin policy but still allow the transfer of data between websites of differing origins: CORS, JSONP, and XHR proxies</a:t>
            </a:r>
          </a:p>
          <a:p>
            <a:r>
              <a:rPr lang="en-US" dirty="0"/>
              <a:t>Working with CORS</a:t>
            </a:r>
          </a:p>
          <a:p>
            <a:pPr lvl="1"/>
            <a:r>
              <a:rPr lang="en-US" b="1" dirty="0">
                <a:solidFill>
                  <a:srgbClr val="004A78"/>
                </a:solidFill>
              </a:rPr>
              <a:t>Cross Origin Resource Sharing (CORS) </a:t>
            </a:r>
            <a:r>
              <a:rPr lang="en-US" dirty="0"/>
              <a:t>places information with the HTTP message header indicating that cross-origin requests are allowed</a:t>
            </a:r>
          </a:p>
          <a:p>
            <a:pPr lvl="1"/>
            <a:r>
              <a:rPr lang="en-US" dirty="0"/>
              <a:t>The server hosting the resource must include an </a:t>
            </a:r>
            <a:r>
              <a:rPr lang="en-US" dirty="0">
                <a:latin typeface="Courier New" panose="02070309020205020404" pitchFamily="49" charset="0"/>
                <a:cs typeface="Courier New" panose="02070309020205020404" pitchFamily="49" charset="0"/>
              </a:rPr>
              <a:t>Access-Control-Allow-Origin</a:t>
            </a:r>
            <a:r>
              <a:rPr lang="en-US" dirty="0"/>
              <a:t> header in the HTTP message it sends to the requesting site, e.g.:</a:t>
            </a:r>
            <a:br>
              <a:rPr lang="en-US" dirty="0"/>
            </a:br>
            <a:r>
              <a:rPr lang="en-US" dirty="0">
                <a:latin typeface="Courier New" panose="02070309020205020404" pitchFamily="49" charset="0"/>
                <a:cs typeface="Courier New" panose="02070309020205020404" pitchFamily="49" charset="0"/>
              </a:rPr>
              <a:t>Access-Control-Allow-Origin: https://</a:t>
            </a:r>
            <a:r>
              <a:rPr lang="en-US" dirty="0" err="1">
                <a:latin typeface="Courier New" panose="02070309020205020404" pitchFamily="49" charset="0"/>
                <a:cs typeface="Courier New" panose="02070309020205020404" pitchFamily="49" charset="0"/>
              </a:rPr>
              <a:t>example.com</a:t>
            </a:r>
            <a:endParaRPr lang="en-US" dirty="0">
              <a:latin typeface="Courier New" panose="02070309020205020404" pitchFamily="49" charset="0"/>
              <a:cs typeface="Courier New" panose="02070309020205020404" pitchFamily="49" charset="0"/>
            </a:endParaRPr>
          </a:p>
          <a:p>
            <a:pPr lvl="1"/>
            <a:r>
              <a:rPr lang="en-US" dirty="0"/>
              <a:t>Requests from any domain can be authorized with a * wildcard character, but if the API client needs to pass authentication headers or cookies, it must connect as a </a:t>
            </a:r>
            <a:r>
              <a:rPr lang="en-US" b="1" dirty="0">
                <a:solidFill>
                  <a:srgbClr val="004A78"/>
                </a:solidFill>
              </a:rPr>
              <a:t>fully qualified domain</a:t>
            </a:r>
            <a:r>
              <a:rPr lang="en-US" dirty="0"/>
              <a:t> (as in the example)</a:t>
            </a:r>
          </a:p>
        </p:txBody>
      </p:sp>
    </p:spTree>
    <p:extLst>
      <p:ext uri="{BB962C8B-B14F-4D97-AF65-F5344CB8AC3E}">
        <p14:creationId xmlns:p14="http://schemas.microsoft.com/office/powerpoint/2010/main" val="16244505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BF460-C418-BE49-B425-54F8F8439C33}"/>
              </a:ext>
            </a:extLst>
          </p:cNvPr>
          <p:cNvSpPr>
            <a:spLocks noGrp="1"/>
          </p:cNvSpPr>
          <p:nvPr>
            <p:ph type="title"/>
          </p:nvPr>
        </p:nvSpPr>
        <p:spPr/>
        <p:txBody>
          <a:bodyPr/>
          <a:lstStyle/>
          <a:p>
            <a:r>
              <a:rPr lang="en-US" dirty="0"/>
              <a:t>Exploring Security Issues with APIs (2 of 3)</a:t>
            </a:r>
          </a:p>
        </p:txBody>
      </p:sp>
      <p:sp>
        <p:nvSpPr>
          <p:cNvPr id="3" name="Text Placeholder 2">
            <a:extLst>
              <a:ext uri="{FF2B5EF4-FFF2-40B4-BE49-F238E27FC236}">
                <a16:creationId xmlns:a16="http://schemas.microsoft.com/office/drawing/2014/main" id="{72658ED3-B189-C548-8ED1-08D87E87A4F6}"/>
              </a:ext>
            </a:extLst>
          </p:cNvPr>
          <p:cNvSpPr>
            <a:spLocks noGrp="1"/>
          </p:cNvSpPr>
          <p:nvPr>
            <p:ph type="body" sz="quarter" idx="17"/>
          </p:nvPr>
        </p:nvSpPr>
        <p:spPr/>
        <p:txBody>
          <a:bodyPr/>
          <a:lstStyle/>
          <a:p>
            <a:r>
              <a:rPr lang="en-US" dirty="0"/>
              <a:t>Using JSONP</a:t>
            </a:r>
          </a:p>
          <a:p>
            <a:pPr lvl="1"/>
            <a:r>
              <a:rPr lang="en-US" dirty="0"/>
              <a:t>Before CORS, data transfer was managed using </a:t>
            </a:r>
            <a:r>
              <a:rPr lang="en-US" b="1" dirty="0">
                <a:solidFill>
                  <a:srgbClr val="004A78"/>
                </a:solidFill>
              </a:rPr>
              <a:t>JSONP</a:t>
            </a:r>
            <a:r>
              <a:rPr lang="en-US" dirty="0"/>
              <a:t> (</a:t>
            </a:r>
            <a:r>
              <a:rPr lang="en-US" b="1" dirty="0">
                <a:solidFill>
                  <a:srgbClr val="004A78"/>
                </a:solidFill>
              </a:rPr>
              <a:t>JSON with Padding</a:t>
            </a:r>
            <a:r>
              <a:rPr lang="en-US" dirty="0"/>
              <a:t>)</a:t>
            </a:r>
          </a:p>
          <a:p>
            <a:pPr lvl="1"/>
            <a:r>
              <a:rPr lang="en-US" dirty="0"/>
              <a:t>The </a:t>
            </a:r>
            <a:r>
              <a:rPr lang="en-US" dirty="0">
                <a:latin typeface="Courier New" panose="02070309020205020404" pitchFamily="49" charset="0"/>
                <a:cs typeface="Courier New" panose="02070309020205020404" pitchFamily="49" charset="0"/>
              </a:rPr>
              <a:t>script</a:t>
            </a:r>
            <a:r>
              <a:rPr lang="en-US" dirty="0"/>
              <a:t> element (which is not subject to the same-origin policy) calls an API running on a server from a different origin, which then returns request content in JSON format</a:t>
            </a:r>
          </a:p>
          <a:p>
            <a:pPr lvl="1"/>
            <a:r>
              <a:rPr lang="en-US" dirty="0"/>
              <a:t>The object is treated as the parameter for a callback function</a:t>
            </a:r>
          </a:p>
          <a:p>
            <a:pPr lvl="1"/>
            <a:r>
              <a:rPr lang="en-US" dirty="0"/>
              <a:t>Syntax for an HTML </a:t>
            </a:r>
            <a:r>
              <a:rPr lang="en-US" dirty="0">
                <a:latin typeface="Courier New" panose="02070309020205020404" pitchFamily="49" charset="0"/>
                <a:cs typeface="Courier New" panose="02070309020205020404" pitchFamily="49" charset="0"/>
              </a:rPr>
              <a:t>script</a:t>
            </a:r>
            <a:r>
              <a:rPr lang="en-US" dirty="0"/>
              <a:t> element employing the JSONP approach, where </a:t>
            </a:r>
            <a:r>
              <a:rPr lang="en-US" i="1" dirty="0">
                <a:latin typeface="Courier New" panose="02070309020205020404" pitchFamily="49" charset="0"/>
                <a:cs typeface="Courier New" panose="02070309020205020404" pitchFamily="49" charset="0"/>
              </a:rPr>
              <a:t>resource</a:t>
            </a:r>
            <a:r>
              <a:rPr lang="en-US" dirty="0"/>
              <a:t> is the web address of the resource and </a:t>
            </a:r>
            <a:r>
              <a:rPr lang="en-US" i="1" dirty="0">
                <a:latin typeface="Courier New" panose="02070309020205020404" pitchFamily="49" charset="0"/>
                <a:cs typeface="Courier New" panose="02070309020205020404" pitchFamily="49" charset="0"/>
              </a:rPr>
              <a:t>function</a:t>
            </a:r>
            <a:r>
              <a:rPr lang="en-US" dirty="0"/>
              <a:t> is the callback function that handles the JSON data returned:</a:t>
            </a:r>
            <a:br>
              <a:rPr lang="en-US" dirty="0"/>
            </a:br>
            <a:r>
              <a:rPr lang="en-US" dirty="0">
                <a:latin typeface="Courier New" panose="02070309020205020404" pitchFamily="49" charset="0"/>
                <a:cs typeface="Courier New" panose="02070309020205020404" pitchFamily="49" charset="0"/>
              </a:rPr>
              <a:t>&lt;script </a:t>
            </a:r>
            <a:r>
              <a:rPr lang="en-US" dirty="0" err="1">
                <a:latin typeface="Courier New" panose="02070309020205020404" pitchFamily="49" charset="0"/>
                <a:cs typeface="Courier New" panose="02070309020205020404" pitchFamily="49" charset="0"/>
              </a:rPr>
              <a:t>src</a:t>
            </a:r>
            <a:r>
              <a:rPr lang="en-US" dirty="0">
                <a:latin typeface="Courier New" panose="02070309020205020404" pitchFamily="49" charset="0"/>
                <a:cs typeface="Courier New" panose="02070309020205020404" pitchFamily="49" charset="0"/>
              </a:rPr>
              <a:t>="</a:t>
            </a:r>
            <a:r>
              <a:rPr lang="en-US" i="1" dirty="0" err="1">
                <a:latin typeface="Courier New" panose="02070309020205020404" pitchFamily="49" charset="0"/>
                <a:cs typeface="Courier New" panose="02070309020205020404" pitchFamily="49" charset="0"/>
              </a:rPr>
              <a:t>resource</a:t>
            </a:r>
            <a:r>
              <a:rPr lang="en-US" dirty="0" err="1">
                <a:latin typeface="Courier New" panose="02070309020205020404" pitchFamily="49" charset="0"/>
                <a:cs typeface="Courier New" panose="02070309020205020404" pitchFamily="49" charset="0"/>
              </a:rPr>
              <a:t>?callback</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function</a:t>
            </a:r>
            <a:r>
              <a:rPr lang="en-US" dirty="0">
                <a:latin typeface="Courier New" panose="02070309020205020404" pitchFamily="49" charset="0"/>
                <a:cs typeface="Courier New" panose="02070309020205020404" pitchFamily="49" charset="0"/>
              </a:rPr>
              <a:t>"&gt;&lt;/script&gt;</a:t>
            </a:r>
          </a:p>
          <a:p>
            <a:pPr lvl="1"/>
            <a:r>
              <a:rPr lang="en-US" dirty="0"/>
              <a:t>When using this approach you must ensure that the API is not responding with malicious code</a:t>
            </a:r>
          </a:p>
          <a:p>
            <a:pPr lvl="1"/>
            <a:r>
              <a:rPr lang="en-US" dirty="0"/>
              <a:t>There is no easy way to determine whether a request failed or for what reason</a:t>
            </a:r>
          </a:p>
        </p:txBody>
      </p:sp>
    </p:spTree>
    <p:extLst>
      <p:ext uri="{BB962C8B-B14F-4D97-AF65-F5344CB8AC3E}">
        <p14:creationId xmlns:p14="http://schemas.microsoft.com/office/powerpoint/2010/main" val="15548852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F4BBF-8C8C-8D4A-B72A-C199EC2A66A7}"/>
              </a:ext>
            </a:extLst>
          </p:cNvPr>
          <p:cNvSpPr>
            <a:spLocks noGrp="1"/>
          </p:cNvSpPr>
          <p:nvPr>
            <p:ph type="title"/>
          </p:nvPr>
        </p:nvSpPr>
        <p:spPr/>
        <p:txBody>
          <a:bodyPr/>
          <a:lstStyle/>
          <a:p>
            <a:r>
              <a:rPr lang="en-US" dirty="0"/>
              <a:t>Exploring Security Issues with APIs (3 of 3)</a:t>
            </a:r>
          </a:p>
        </p:txBody>
      </p:sp>
      <p:sp>
        <p:nvSpPr>
          <p:cNvPr id="3" name="Text Placeholder 2">
            <a:extLst>
              <a:ext uri="{FF2B5EF4-FFF2-40B4-BE49-F238E27FC236}">
                <a16:creationId xmlns:a16="http://schemas.microsoft.com/office/drawing/2014/main" id="{B77F8F7D-7BA9-D94D-B364-85BC16F2C869}"/>
              </a:ext>
            </a:extLst>
          </p:cNvPr>
          <p:cNvSpPr>
            <a:spLocks noGrp="1"/>
          </p:cNvSpPr>
          <p:nvPr>
            <p:ph type="body" sz="quarter" idx="17"/>
          </p:nvPr>
        </p:nvSpPr>
        <p:spPr/>
        <p:txBody>
          <a:bodyPr/>
          <a:lstStyle/>
          <a:p>
            <a:r>
              <a:rPr lang="en-US" dirty="0"/>
              <a:t>Using XHR with a proxy</a:t>
            </a:r>
          </a:p>
          <a:p>
            <a:pPr lvl="1"/>
            <a:r>
              <a:rPr lang="en-US" dirty="0"/>
              <a:t>With this approach, a </a:t>
            </a:r>
            <a:r>
              <a:rPr lang="en-US" b="1" dirty="0">
                <a:solidFill>
                  <a:srgbClr val="004A78"/>
                </a:solidFill>
              </a:rPr>
              <a:t>proxy server </a:t>
            </a:r>
            <a:r>
              <a:rPr lang="en-US" dirty="0"/>
              <a:t>is used to handle the request for your site</a:t>
            </a:r>
          </a:p>
          <a:p>
            <a:pPr lvl="1"/>
            <a:r>
              <a:rPr lang="en-US" dirty="0"/>
              <a:t>You make the request to another (proxy) server that is a trusted domain for the resource and that can then pass the information on to your app</a:t>
            </a:r>
          </a:p>
          <a:p>
            <a:pPr lvl="1"/>
            <a:r>
              <a:rPr lang="en-US" dirty="0"/>
              <a:t>The app then uses an AJAX request object or Fetch to make the request of the proxy server and includes parameters indicating the API that will manage the response</a:t>
            </a:r>
          </a:p>
          <a:p>
            <a:r>
              <a:rPr lang="en-US" dirty="0"/>
              <a:t>Web developer job titles and roles</a:t>
            </a:r>
          </a:p>
          <a:p>
            <a:pPr lvl="1"/>
            <a:r>
              <a:rPr lang="en-US" dirty="0"/>
              <a:t>A </a:t>
            </a:r>
            <a:r>
              <a:rPr lang="en-US" b="1" dirty="0">
                <a:solidFill>
                  <a:srgbClr val="004A78"/>
                </a:solidFill>
              </a:rPr>
              <a:t>front-end developer </a:t>
            </a:r>
            <a:r>
              <a:rPr lang="en-US" dirty="0"/>
              <a:t>works primarily with HTML, CSSS, and client-side JavaScript</a:t>
            </a:r>
          </a:p>
          <a:p>
            <a:pPr lvl="1"/>
            <a:r>
              <a:rPr lang="en-US" dirty="0"/>
              <a:t>A </a:t>
            </a:r>
            <a:r>
              <a:rPr lang="en-US" b="1" dirty="0">
                <a:solidFill>
                  <a:srgbClr val="004A78"/>
                </a:solidFill>
              </a:rPr>
              <a:t>back-end developer </a:t>
            </a:r>
            <a:r>
              <a:rPr lang="en-US" dirty="0"/>
              <a:t>works mainly with server-side languages and libraries such as PHP, Perl, SQL, and Node.js</a:t>
            </a:r>
          </a:p>
          <a:p>
            <a:pPr lvl="1"/>
            <a:r>
              <a:rPr lang="en-US" dirty="0"/>
              <a:t>A </a:t>
            </a:r>
            <a:r>
              <a:rPr lang="en-US" b="1" dirty="0">
                <a:solidFill>
                  <a:srgbClr val="004A78"/>
                </a:solidFill>
              </a:rPr>
              <a:t>full stack developer </a:t>
            </a:r>
            <a:r>
              <a:rPr lang="en-US" dirty="0"/>
              <a:t>has skills and responsibility for both client-side and server-side code</a:t>
            </a:r>
          </a:p>
        </p:txBody>
      </p:sp>
    </p:spTree>
    <p:extLst>
      <p:ext uri="{BB962C8B-B14F-4D97-AF65-F5344CB8AC3E}">
        <p14:creationId xmlns:p14="http://schemas.microsoft.com/office/powerpoint/2010/main" val="364144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8DB65-EB91-AA4F-A66D-07B662B25EB8}"/>
              </a:ext>
            </a:extLst>
          </p:cNvPr>
          <p:cNvSpPr>
            <a:spLocks noGrp="1"/>
          </p:cNvSpPr>
          <p:nvPr>
            <p:ph type="title"/>
          </p:nvPr>
        </p:nvSpPr>
        <p:spPr/>
        <p:txBody>
          <a:bodyPr/>
          <a:lstStyle/>
          <a:p>
            <a:r>
              <a:rPr lang="en-US" dirty="0"/>
              <a:t>Introducing Server Requests (4 of 4)</a:t>
            </a:r>
          </a:p>
        </p:txBody>
      </p:sp>
      <p:pic>
        <p:nvPicPr>
          <p:cNvPr id="6" name="Picture Placeholder 5" descr="A web page showing the initial look of the S Blogger blogging website once it has been hosted on the XAMPP server. The address of the website in the address bar is the following. h t t p colon double slash local host forward slash folder j s 11 forward slash chapter forward slash j s 11 dot h t m l. The web page has a header with the name S BLogger displayed prominently with the following tag line. Sports Blogging with a Difference. On the right side of the header is a search bar in which keywords can be entered to search for articles. Articles of interest are displayed in the center panel. A sidebar displays current headlines.">
            <a:extLst>
              <a:ext uri="{FF2B5EF4-FFF2-40B4-BE49-F238E27FC236}">
                <a16:creationId xmlns:a16="http://schemas.microsoft.com/office/drawing/2014/main" id="{D80410EA-8CFA-C24C-A3B7-8D106215405C}"/>
              </a:ext>
            </a:extLst>
          </p:cNvPr>
          <p:cNvPicPr>
            <a:picLocks noGrp="1" noChangeAspect="1"/>
          </p:cNvPicPr>
          <p:nvPr>
            <p:ph type="pic" sz="quarter" idx="10"/>
          </p:nvPr>
        </p:nvPicPr>
        <p:blipFill>
          <a:blip r:embed="rId2"/>
          <a:stretch>
            <a:fillRect/>
          </a:stretch>
        </p:blipFill>
        <p:spPr>
          <a:xfrm>
            <a:off x="731520" y="1619557"/>
            <a:ext cx="8674100" cy="3670300"/>
          </a:xfrm>
        </p:spPr>
      </p:pic>
      <p:sp>
        <p:nvSpPr>
          <p:cNvPr id="4" name="Text Placeholder 3">
            <a:extLst>
              <a:ext uri="{FF2B5EF4-FFF2-40B4-BE49-F238E27FC236}">
                <a16:creationId xmlns:a16="http://schemas.microsoft.com/office/drawing/2014/main" id="{5AEDBC45-0C9E-2A4F-B136-9FE02A6AA3AB}"/>
              </a:ext>
            </a:extLst>
          </p:cNvPr>
          <p:cNvSpPr>
            <a:spLocks noGrp="1"/>
          </p:cNvSpPr>
          <p:nvPr>
            <p:ph type="body" sz="quarter" idx="11"/>
          </p:nvPr>
        </p:nvSpPr>
        <p:spPr>
          <a:xfrm>
            <a:off x="2699238" y="5556738"/>
            <a:ext cx="5460024" cy="322082"/>
          </a:xfrm>
        </p:spPr>
        <p:txBody>
          <a:bodyPr/>
          <a:lstStyle/>
          <a:p>
            <a:r>
              <a:rPr lang="en-US" dirty="0"/>
              <a:t>Figure 11-4 Initial blogging page</a:t>
            </a:r>
          </a:p>
        </p:txBody>
      </p:sp>
    </p:spTree>
    <p:extLst>
      <p:ext uri="{BB962C8B-B14F-4D97-AF65-F5344CB8AC3E}">
        <p14:creationId xmlns:p14="http://schemas.microsoft.com/office/powerpoint/2010/main" val="42110431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09A57-33CD-8340-93D4-EA7BDF2ACBA8}"/>
              </a:ext>
            </a:extLst>
          </p:cNvPr>
          <p:cNvSpPr>
            <a:spLocks noGrp="1"/>
          </p:cNvSpPr>
          <p:nvPr>
            <p:ph type="title"/>
          </p:nvPr>
        </p:nvSpPr>
        <p:spPr/>
        <p:txBody>
          <a:bodyPr/>
          <a:lstStyle/>
          <a:p>
            <a:r>
              <a:rPr lang="en-US" dirty="0"/>
              <a:t>Activity 11.3: Discussion Questions</a:t>
            </a:r>
          </a:p>
        </p:txBody>
      </p:sp>
      <p:sp>
        <p:nvSpPr>
          <p:cNvPr id="3" name="Text Placeholder 2">
            <a:extLst>
              <a:ext uri="{FF2B5EF4-FFF2-40B4-BE49-F238E27FC236}">
                <a16:creationId xmlns:a16="http://schemas.microsoft.com/office/drawing/2014/main" id="{FD7BA563-D378-7941-B537-AA1CD39445BA}"/>
              </a:ext>
            </a:extLst>
          </p:cNvPr>
          <p:cNvSpPr>
            <a:spLocks noGrp="1"/>
          </p:cNvSpPr>
          <p:nvPr>
            <p:ph type="body" sz="quarter" idx="17"/>
          </p:nvPr>
        </p:nvSpPr>
        <p:spPr/>
        <p:txBody>
          <a:bodyPr/>
          <a:lstStyle/>
          <a:p>
            <a:r>
              <a:rPr lang="en-US" dirty="0"/>
              <a:t>What is AJAX? What is the relationship between AJAX and JavaScript?</a:t>
            </a:r>
            <a:br>
              <a:rPr lang="en-US" dirty="0"/>
            </a:br>
            <a:endParaRPr lang="en-US" dirty="0"/>
          </a:p>
          <a:p>
            <a:r>
              <a:rPr lang="en-US" dirty="0"/>
              <a:t>What are the differences between synchronous and asynchronous requests?</a:t>
            </a:r>
            <a:br>
              <a:rPr lang="en-US" dirty="0"/>
            </a:br>
            <a:endParaRPr lang="en-US" dirty="0"/>
          </a:p>
          <a:p>
            <a:r>
              <a:rPr lang="en-US" dirty="0"/>
              <a:t>Compare JSONP with CORS.</a:t>
            </a:r>
          </a:p>
        </p:txBody>
      </p:sp>
    </p:spTree>
    <p:extLst>
      <p:ext uri="{BB962C8B-B14F-4D97-AF65-F5344CB8AC3E}">
        <p14:creationId xmlns:p14="http://schemas.microsoft.com/office/powerpoint/2010/main" val="39416644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10AC0-963C-0644-AAC6-221100782C7D}"/>
              </a:ext>
            </a:extLst>
          </p:cNvPr>
          <p:cNvSpPr>
            <a:spLocks noGrp="1"/>
          </p:cNvSpPr>
          <p:nvPr>
            <p:ph type="title"/>
          </p:nvPr>
        </p:nvSpPr>
        <p:spPr/>
        <p:txBody>
          <a:bodyPr/>
          <a:lstStyle/>
          <a:p>
            <a:r>
              <a:rPr lang="en-US" dirty="0"/>
              <a:t>Self-Assessment</a:t>
            </a:r>
          </a:p>
        </p:txBody>
      </p:sp>
      <p:sp>
        <p:nvSpPr>
          <p:cNvPr id="3" name="Text Placeholder 2">
            <a:extLst>
              <a:ext uri="{FF2B5EF4-FFF2-40B4-BE49-F238E27FC236}">
                <a16:creationId xmlns:a16="http://schemas.microsoft.com/office/drawing/2014/main" id="{6F990867-9769-104A-B6D5-355B52EA5C00}"/>
              </a:ext>
            </a:extLst>
          </p:cNvPr>
          <p:cNvSpPr>
            <a:spLocks noGrp="1"/>
          </p:cNvSpPr>
          <p:nvPr>
            <p:ph type="body" sz="quarter" idx="17"/>
          </p:nvPr>
        </p:nvSpPr>
        <p:spPr/>
        <p:txBody>
          <a:bodyPr/>
          <a:lstStyle/>
          <a:p>
            <a:r>
              <a:rPr lang="en-US" dirty="0"/>
              <a:t>Which approach to sending HTTP requests do you prefer at this point, AJAX or the Fetch API? Why?</a:t>
            </a:r>
            <a:br>
              <a:rPr lang="en-US" dirty="0"/>
            </a:br>
            <a:endParaRPr lang="en-US" dirty="0"/>
          </a:p>
          <a:p>
            <a:r>
              <a:rPr lang="en-US" dirty="0"/>
              <a:t>Has reading about how HTTP requests are sent with JavaScript increased your interest in programs written in server-side languages? What do you imagine the general procedure by which they process requests to generate HTTP responses looks like? </a:t>
            </a:r>
          </a:p>
        </p:txBody>
      </p:sp>
    </p:spTree>
    <p:extLst>
      <p:ext uri="{BB962C8B-B14F-4D97-AF65-F5344CB8AC3E}">
        <p14:creationId xmlns:p14="http://schemas.microsoft.com/office/powerpoint/2010/main" val="5165191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43572-9E24-464B-918F-0B14B611DCC6}"/>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BA38DCA3-733D-394F-95F4-90C2A94CB3CA}"/>
              </a:ext>
            </a:extLst>
          </p:cNvPr>
          <p:cNvSpPr>
            <a:spLocks noGrp="1"/>
          </p:cNvSpPr>
          <p:nvPr>
            <p:ph type="body" sz="quarter" idx="17"/>
          </p:nvPr>
        </p:nvSpPr>
        <p:spPr/>
        <p:txBody>
          <a:bodyPr>
            <a:normAutofit/>
          </a:bodyPr>
          <a:lstStyle/>
          <a:p>
            <a:r>
              <a:rPr lang="en-US" dirty="0"/>
              <a:t>Now that the lesson has ended, you should have learned to:</a:t>
            </a:r>
          </a:p>
          <a:p>
            <a:pPr lvl="1"/>
            <a:r>
              <a:rPr lang="en-US" dirty="0"/>
              <a:t>Understand the nature of server requests and responses.</a:t>
            </a:r>
          </a:p>
          <a:p>
            <a:pPr lvl="1"/>
            <a:r>
              <a:rPr lang="en-US" dirty="0"/>
              <a:t>Work with the content of HTTP messages.</a:t>
            </a:r>
          </a:p>
          <a:p>
            <a:pPr lvl="1"/>
            <a:r>
              <a:rPr lang="en-US" dirty="0"/>
              <a:t>Create HTTP request objects using AJAX.</a:t>
            </a:r>
          </a:p>
          <a:p>
            <a:pPr lvl="1"/>
            <a:r>
              <a:rPr lang="en-US" dirty="0"/>
              <a:t>View the status of an HTTP request and response.</a:t>
            </a:r>
          </a:p>
          <a:p>
            <a:pPr lvl="1"/>
            <a:r>
              <a:rPr lang="en-US" dirty="0"/>
              <a:t>Understand the limitations of AJAX and nested callbacks.</a:t>
            </a:r>
          </a:p>
          <a:p>
            <a:pPr lvl="1"/>
            <a:r>
              <a:rPr lang="en-US" dirty="0"/>
              <a:t>Write functions in arrow function syntax.</a:t>
            </a:r>
          </a:p>
          <a:p>
            <a:pPr lvl="1"/>
            <a:r>
              <a:rPr lang="en-US" dirty="0"/>
              <a:t>Create and use promise objects.</a:t>
            </a:r>
          </a:p>
          <a:p>
            <a:pPr lvl="1"/>
            <a:r>
              <a:rPr lang="en-US" dirty="0"/>
              <a:t>Manage requests and responses using the Fetch API.</a:t>
            </a:r>
          </a:p>
          <a:p>
            <a:pPr lvl="1"/>
            <a:r>
              <a:rPr lang="en-US" dirty="0"/>
              <a:t>Retrieve content written in XML.</a:t>
            </a:r>
          </a:p>
          <a:p>
            <a:pPr lvl="1"/>
            <a:r>
              <a:rPr lang="en-US" dirty="0"/>
              <a:t>Create an autocomplete search box.</a:t>
            </a:r>
          </a:p>
          <a:p>
            <a:pPr lvl="1"/>
            <a:r>
              <a:rPr lang="en-US" dirty="0"/>
              <a:t>Work with third-party APIs.</a:t>
            </a:r>
          </a:p>
          <a:p>
            <a:pPr lvl="1"/>
            <a:r>
              <a:rPr lang="en-US" dirty="0"/>
              <a:t>Manage security issues with third-party APIs.</a:t>
            </a:r>
          </a:p>
        </p:txBody>
      </p:sp>
    </p:spTree>
    <p:extLst>
      <p:ext uri="{BB962C8B-B14F-4D97-AF65-F5344CB8AC3E}">
        <p14:creationId xmlns:p14="http://schemas.microsoft.com/office/powerpoint/2010/main" val="1254796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42827-99CD-AC49-86B4-F1F6AADB4FC7}"/>
              </a:ext>
            </a:extLst>
          </p:cNvPr>
          <p:cNvSpPr>
            <a:spLocks noGrp="1"/>
          </p:cNvSpPr>
          <p:nvPr>
            <p:ph type="title"/>
          </p:nvPr>
        </p:nvSpPr>
        <p:spPr/>
        <p:txBody>
          <a:bodyPr/>
          <a:lstStyle/>
          <a:p>
            <a:r>
              <a:rPr lang="en-US" dirty="0"/>
              <a:t>Exploring HTTP Messages (1 of 2)</a:t>
            </a:r>
          </a:p>
        </p:txBody>
      </p:sp>
      <p:sp>
        <p:nvSpPr>
          <p:cNvPr id="3" name="Text Placeholder 2">
            <a:extLst>
              <a:ext uri="{FF2B5EF4-FFF2-40B4-BE49-F238E27FC236}">
                <a16:creationId xmlns:a16="http://schemas.microsoft.com/office/drawing/2014/main" id="{6E724D6C-3D14-414F-8524-483B50D799D9}"/>
              </a:ext>
            </a:extLst>
          </p:cNvPr>
          <p:cNvSpPr>
            <a:spLocks noGrp="1"/>
          </p:cNvSpPr>
          <p:nvPr>
            <p:ph type="body" sz="quarter" idx="17"/>
          </p:nvPr>
        </p:nvSpPr>
        <p:spPr/>
        <p:txBody>
          <a:bodyPr/>
          <a:lstStyle/>
          <a:p>
            <a:r>
              <a:rPr lang="en-US" dirty="0"/>
              <a:t>The Hypertext Transfer Protocol (HTTP) defines how an </a:t>
            </a:r>
            <a:r>
              <a:rPr lang="en-US" b="1" dirty="0">
                <a:solidFill>
                  <a:srgbClr val="004A78"/>
                </a:solidFill>
              </a:rPr>
              <a:t>HTTP client </a:t>
            </a:r>
            <a:r>
              <a:rPr lang="en-US" dirty="0"/>
              <a:t>makes a request of an </a:t>
            </a:r>
            <a:r>
              <a:rPr lang="en-US" b="1" dirty="0">
                <a:solidFill>
                  <a:srgbClr val="004A78"/>
                </a:solidFill>
              </a:rPr>
              <a:t>HTTP server</a:t>
            </a:r>
            <a:r>
              <a:rPr lang="en-US" dirty="0"/>
              <a:t>, and how the HTTP server returns a response to the HTTP client</a:t>
            </a:r>
          </a:p>
          <a:p>
            <a:r>
              <a:rPr lang="en-US" dirty="0"/>
              <a:t>Understanding HTTP messages</a:t>
            </a:r>
          </a:p>
          <a:p>
            <a:pPr lvl="1"/>
            <a:r>
              <a:rPr lang="en-US" dirty="0"/>
              <a:t>The HTTP client opens a connection to the server and submits a request encapsulated in an HTTP message</a:t>
            </a:r>
          </a:p>
          <a:p>
            <a:pPr lvl="1"/>
            <a:r>
              <a:rPr lang="en-US" dirty="0"/>
              <a:t>The HTTP server returns an HTTP message</a:t>
            </a:r>
          </a:p>
          <a:p>
            <a:pPr lvl="1"/>
            <a:r>
              <a:rPr lang="en-US" dirty="0"/>
              <a:t>General structure of the request or response message:</a:t>
            </a:r>
            <a:br>
              <a:rPr lang="en-US" dirty="0"/>
            </a:br>
            <a:r>
              <a:rPr lang="en-US" i="1" dirty="0">
                <a:latin typeface="Courier New" panose="02070309020205020404" pitchFamily="49" charset="0"/>
                <a:cs typeface="Courier New" panose="02070309020205020404" pitchFamily="49" charset="0"/>
              </a:rPr>
              <a:t>start line</a:t>
            </a:r>
            <a:br>
              <a:rPr lang="en-US" i="1" dirty="0">
                <a:latin typeface="Courier New" panose="02070309020205020404" pitchFamily="49" charset="0"/>
                <a:cs typeface="Courier New" panose="02070309020205020404" pitchFamily="49" charset="0"/>
              </a:rPr>
            </a:br>
            <a:r>
              <a:rPr lang="en-US" i="1" dirty="0">
                <a:latin typeface="Courier New" panose="02070309020205020404" pitchFamily="49" charset="0"/>
                <a:cs typeface="Courier New" panose="02070309020205020404" pitchFamily="49" charset="0"/>
              </a:rPr>
              <a:t>header lines</a:t>
            </a:r>
            <a:br>
              <a:rPr lang="en-US" i="1" dirty="0">
                <a:latin typeface="Courier New" panose="02070309020205020404" pitchFamily="49" charset="0"/>
                <a:cs typeface="Courier New" panose="02070309020205020404" pitchFamily="49" charset="0"/>
              </a:rPr>
            </a:br>
            <a:r>
              <a:rPr lang="en-US" i="1" dirty="0">
                <a:latin typeface="Courier New" panose="02070309020205020404" pitchFamily="49" charset="0"/>
                <a:cs typeface="Courier New" panose="02070309020205020404" pitchFamily="49" charset="0"/>
              </a:rPr>
              <a:t>blank line</a:t>
            </a:r>
            <a:br>
              <a:rPr lang="en-US" i="1" dirty="0">
                <a:latin typeface="Courier New" panose="02070309020205020404" pitchFamily="49" charset="0"/>
                <a:cs typeface="Courier New" panose="02070309020205020404" pitchFamily="49" charset="0"/>
              </a:rPr>
            </a:br>
            <a:r>
              <a:rPr lang="en-US" i="1" dirty="0">
                <a:latin typeface="Courier New" panose="02070309020205020404" pitchFamily="49" charset="0"/>
                <a:cs typeface="Courier New" panose="02070309020205020404" pitchFamily="49" charset="0"/>
              </a:rPr>
              <a:t>message body</a:t>
            </a:r>
          </a:p>
        </p:txBody>
      </p:sp>
    </p:spTree>
    <p:extLst>
      <p:ext uri="{BB962C8B-B14F-4D97-AF65-F5344CB8AC3E}">
        <p14:creationId xmlns:p14="http://schemas.microsoft.com/office/powerpoint/2010/main" val="3834984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41B92-69A9-6440-9563-469B6A904A93}"/>
              </a:ext>
            </a:extLst>
          </p:cNvPr>
          <p:cNvSpPr>
            <a:spLocks noGrp="1"/>
          </p:cNvSpPr>
          <p:nvPr>
            <p:ph type="title"/>
          </p:nvPr>
        </p:nvSpPr>
        <p:spPr/>
        <p:txBody>
          <a:bodyPr/>
          <a:lstStyle/>
          <a:p>
            <a:r>
              <a:rPr lang="en-US" dirty="0"/>
              <a:t>Exploring HTTP Messages (2 of 2)</a:t>
            </a:r>
          </a:p>
        </p:txBody>
      </p:sp>
      <p:sp>
        <p:nvSpPr>
          <p:cNvPr id="3" name="Text Placeholder 2">
            <a:extLst>
              <a:ext uri="{FF2B5EF4-FFF2-40B4-BE49-F238E27FC236}">
                <a16:creationId xmlns:a16="http://schemas.microsoft.com/office/drawing/2014/main" id="{B03E3BF2-F078-3145-9D7C-25471A9840FF}"/>
              </a:ext>
            </a:extLst>
          </p:cNvPr>
          <p:cNvSpPr>
            <a:spLocks noGrp="1"/>
          </p:cNvSpPr>
          <p:nvPr>
            <p:ph type="body" sz="quarter" idx="17"/>
          </p:nvPr>
        </p:nvSpPr>
        <p:spPr/>
        <p:txBody>
          <a:bodyPr/>
          <a:lstStyle/>
          <a:p>
            <a:r>
              <a:rPr lang="en-US" dirty="0"/>
              <a:t>Understanding HTTP messages (continued)</a:t>
            </a:r>
          </a:p>
          <a:p>
            <a:pPr lvl="1"/>
            <a:r>
              <a:rPr lang="en-US" dirty="0"/>
              <a:t>The </a:t>
            </a:r>
            <a:r>
              <a:rPr lang="en-US" i="1" dirty="0">
                <a:latin typeface="Courier New" panose="02070309020205020404" pitchFamily="49" charset="0"/>
                <a:cs typeface="Courier New" panose="02070309020205020404" pitchFamily="49" charset="0"/>
              </a:rPr>
              <a:t>start line</a:t>
            </a:r>
            <a:r>
              <a:rPr lang="en-US" dirty="0"/>
              <a:t> identifies the request/response type, resource to access, and HTTP version, e.g.:</a:t>
            </a:r>
            <a:br>
              <a:rPr lang="en-US" dirty="0"/>
            </a:br>
            <a:r>
              <a:rPr lang="en-US" dirty="0">
                <a:latin typeface="Courier New" panose="02070309020205020404" pitchFamily="49" charset="0"/>
                <a:cs typeface="Courier New" panose="02070309020205020404" pitchFamily="49" charset="0"/>
              </a:rPr>
              <a:t>GET </a:t>
            </a:r>
            <a:r>
              <a:rPr lang="en-US" dirty="0" err="1">
                <a:latin typeface="Courier New" panose="02070309020205020404" pitchFamily="49" charset="0"/>
                <a:cs typeface="Courier New" panose="02070309020205020404" pitchFamily="49" charset="0"/>
              </a:rPr>
              <a:t>submit.cgi?topic</a:t>
            </a:r>
            <a:r>
              <a:rPr lang="en-US" dirty="0">
                <a:latin typeface="Courier New" panose="02070309020205020404" pitchFamily="49" charset="0"/>
                <a:cs typeface="Courier New" panose="02070309020205020404" pitchFamily="49" charset="0"/>
              </a:rPr>
              <a:t>=Baseball HTTP/1.1 // Request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HTTP/1.1 200 OK                        // Response</a:t>
            </a:r>
          </a:p>
          <a:p>
            <a:pPr lvl="1"/>
            <a:r>
              <a:rPr lang="en-US" dirty="0"/>
              <a:t>The header includes zero or more lines, each a name: value pair, e.g.:</a:t>
            </a:r>
            <a:br>
              <a:rPr lang="en-US" dirty="0"/>
            </a:br>
            <a:r>
              <a:rPr lang="en-US" dirty="0">
                <a:latin typeface="Courier New" panose="02070309020205020404" pitchFamily="49" charset="0"/>
                <a:cs typeface="Courier New" panose="02070309020205020404" pitchFamily="49" charset="0"/>
              </a:rPr>
              <a:t>Connection: close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Date: Wed, 26 June 2024 18:32:07 GMT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Cache-Control: no-cache</a:t>
            </a:r>
          </a:p>
          <a:p>
            <a:pPr lvl="2"/>
            <a:r>
              <a:rPr lang="en-US" b="1" dirty="0">
                <a:solidFill>
                  <a:srgbClr val="004A78"/>
                </a:solidFill>
              </a:rPr>
              <a:t>Caching</a:t>
            </a:r>
            <a:r>
              <a:rPr lang="en-US" dirty="0"/>
              <a:t>: the temporary storage of data on a local device for faster access</a:t>
            </a:r>
          </a:p>
          <a:p>
            <a:pPr lvl="1"/>
            <a:r>
              <a:rPr lang="en-US" dirty="0"/>
              <a:t>The optional message body might contain data needed for the request or returned with the response</a:t>
            </a:r>
          </a:p>
          <a:p>
            <a:pPr lvl="1"/>
            <a:r>
              <a:rPr lang="en-US" dirty="0"/>
              <a:t>GET and POST are among the most common types of HTTP requests</a:t>
            </a:r>
          </a:p>
          <a:p>
            <a:pPr lvl="2"/>
            <a:r>
              <a:rPr lang="en-US" dirty="0"/>
              <a:t>Others include HEAD, DELETE, OPTIONS, PUT, and TRACE</a:t>
            </a:r>
          </a:p>
        </p:txBody>
      </p:sp>
    </p:spTree>
    <p:extLst>
      <p:ext uri="{BB962C8B-B14F-4D97-AF65-F5344CB8AC3E}">
        <p14:creationId xmlns:p14="http://schemas.microsoft.com/office/powerpoint/2010/main" val="3194987419"/>
      </p:ext>
    </p:extLst>
  </p:cSld>
  <p:clrMapOvr>
    <a:masterClrMapping/>
  </p:clrMapOvr>
</p:sld>
</file>

<file path=ppt/theme/theme1.xml><?xml version="1.0" encoding="utf-8"?>
<a:theme xmlns:a="http://schemas.openxmlformats.org/drawingml/2006/main" name="Office Theme">
  <a:themeElements>
    <a:clrScheme name="Custom 1">
      <a:dk1>
        <a:srgbClr val="011892"/>
      </a:dk1>
      <a:lt1>
        <a:srgbClr val="FFFFFF"/>
      </a:lt1>
      <a:dk2>
        <a:srgbClr val="006198"/>
      </a:dk2>
      <a:lt2>
        <a:srgbClr val="E7E6E6"/>
      </a:lt2>
      <a:accent1>
        <a:srgbClr val="0098D4"/>
      </a:accent1>
      <a:accent2>
        <a:srgbClr val="00B7E6"/>
      </a:accent2>
      <a:accent3>
        <a:srgbClr val="81CFEC"/>
      </a:accent3>
      <a:accent4>
        <a:srgbClr val="E8255F"/>
      </a:accent4>
      <a:accent5>
        <a:srgbClr val="FF6300"/>
      </a:accent5>
      <a:accent6>
        <a:srgbClr val="F5B600"/>
      </a:accent6>
      <a:hlink>
        <a:srgbClr val="00B7E6"/>
      </a:hlink>
      <a:folHlink>
        <a:srgbClr val="0098D4"/>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effectLst/>
      </a:spPr>
      <a:bodyPr wrap="square" lIns="0" tIns="0" rIns="0" rtlCol="0" anchor="b">
        <a:spAutoFit/>
      </a:bodyPr>
      <a:lstStyle>
        <a:defPPr>
          <a:defRPr sz="2000" smtClean="0">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Accessible_PPT_Cengage.potx" id="{8657E95E-D601-4622-93AD-E122BF442589}" vid="{BBF71559-ED4F-42B5-98FD-480A317797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Accessible_PPT_Template_Cengage</Template>
  <TotalTime>0</TotalTime>
  <Words>6288</Words>
  <Application>Microsoft Office PowerPoint</Application>
  <PresentationFormat>Widescreen</PresentationFormat>
  <Paragraphs>440</Paragraphs>
  <Slides>72</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72</vt:i4>
      </vt:variant>
    </vt:vector>
  </HeadingPairs>
  <TitlesOfParts>
    <vt:vector size="80" baseType="lpstr">
      <vt:lpstr>arial</vt:lpstr>
      <vt:lpstr>arial</vt:lpstr>
      <vt:lpstr>Calibri</vt:lpstr>
      <vt:lpstr>Courier New</vt:lpstr>
      <vt:lpstr>Helvetica</vt:lpstr>
      <vt:lpstr>Open Sans</vt:lpstr>
      <vt:lpstr>Summer Font</vt:lpstr>
      <vt:lpstr>Office Theme</vt:lpstr>
      <vt:lpstr>JavaScript for Web Warriors, 7e  Chapter 11: Managing Data Requests with AJAX and Fetch</vt:lpstr>
      <vt:lpstr>Chapter Objectives (1 of 2)</vt:lpstr>
      <vt:lpstr>Chapter Objectives (2 of 2)</vt:lpstr>
      <vt:lpstr>Introducing Server Requests (1 of 4)</vt:lpstr>
      <vt:lpstr>Introducing Server Requests (2 of 4)</vt:lpstr>
      <vt:lpstr>Introducing Server Requests (3 of 4)</vt:lpstr>
      <vt:lpstr>Introducing Server Requests (4 of 4)</vt:lpstr>
      <vt:lpstr>Exploring HTTP Messages (1 of 2)</vt:lpstr>
      <vt:lpstr>Exploring HTTP Messages (2 of 2)</vt:lpstr>
      <vt:lpstr>Introducing AJAX (1 of 9)</vt:lpstr>
      <vt:lpstr>Introducing AJAX (2 of 9)</vt:lpstr>
      <vt:lpstr>Introducing AJAX (3 of 9)</vt:lpstr>
      <vt:lpstr>Introducing AJAX (4 of 9)</vt:lpstr>
      <vt:lpstr>Introducing AJAX (5 of 9)</vt:lpstr>
      <vt:lpstr>Introducing AJAX (6 of 9)</vt:lpstr>
      <vt:lpstr>Introducing AJAX (7 of 9)</vt:lpstr>
      <vt:lpstr>Introducing AJAX (8 of 9)</vt:lpstr>
      <vt:lpstr>Introducing AJAX (9 of 9)</vt:lpstr>
      <vt:lpstr>Viewing the State of a Request and Response  (1 of 3)</vt:lpstr>
      <vt:lpstr>Viewing the State of a Request and Response  (2 of 3)</vt:lpstr>
      <vt:lpstr>Viewing the State of a Request and Response  (3 of 3)</vt:lpstr>
      <vt:lpstr>AJAX and Callback Hell (1 of 2)</vt:lpstr>
      <vt:lpstr>AJAX and Callback Hell (2 of 2)</vt:lpstr>
      <vt:lpstr>Introducing Arrow Functions (1 of 5)</vt:lpstr>
      <vt:lpstr>Introducing Arrow Functions (2 of 5)</vt:lpstr>
      <vt:lpstr>Introducing Arrow Functions (3 of 5)</vt:lpstr>
      <vt:lpstr>Introducing Arrow Functions (4 of 5)</vt:lpstr>
      <vt:lpstr>Introducing Arrow Functions (5 of 5)</vt:lpstr>
      <vt:lpstr>Exploring the Promise Object (1 of 7)</vt:lpstr>
      <vt:lpstr>Exploring the Promise Object (2 of 7)</vt:lpstr>
      <vt:lpstr>Exploring the Promise Object (3 of 7)</vt:lpstr>
      <vt:lpstr>Exploring the Promise Object (4 of 7)</vt:lpstr>
      <vt:lpstr>Exploring the Promise Object (5 of 7)</vt:lpstr>
      <vt:lpstr>Exploring the Promise Object (6 of 7)</vt:lpstr>
      <vt:lpstr>Exploring the Promise Object (7 of 7)</vt:lpstr>
      <vt:lpstr>Using the Fetch API (1 of 11)</vt:lpstr>
      <vt:lpstr>Using the Fetch API (2 of 11)</vt:lpstr>
      <vt:lpstr>Using the Fetch API (3 of 11)</vt:lpstr>
      <vt:lpstr>Using the Fetch API (4 of 11)</vt:lpstr>
      <vt:lpstr>Using the Fetch API (5 of 11)</vt:lpstr>
      <vt:lpstr>Using the Fetch API (6 of 11)</vt:lpstr>
      <vt:lpstr>Using the Fetch API (7 of 11)</vt:lpstr>
      <vt:lpstr>Using the Fetch API (8 of 11)</vt:lpstr>
      <vt:lpstr>Using the Fetch API (9 of 11)</vt:lpstr>
      <vt:lpstr>Using the Fetch API (10 of 11)</vt:lpstr>
      <vt:lpstr>Using the Fetch API (11 of 11)</vt:lpstr>
      <vt:lpstr>Activity 11.1: Knowledge Check</vt:lpstr>
      <vt:lpstr>Activity 11.1: Knowledge Check Answers (1 of 2)</vt:lpstr>
      <vt:lpstr>Activity 11.1: Knowledge Check Answers (2 of 2)</vt:lpstr>
      <vt:lpstr>Working with XML (1 of 6)</vt:lpstr>
      <vt:lpstr>Working with XML (2 of 6)</vt:lpstr>
      <vt:lpstr>Working with XML (3 of 6)</vt:lpstr>
      <vt:lpstr>Working with XML (4 of 6)</vt:lpstr>
      <vt:lpstr>Working with XML (5 of 6)</vt:lpstr>
      <vt:lpstr>Working with XML (6 of 6)</vt:lpstr>
      <vt:lpstr>Creating an Autocomplete Search Box (1 of 6)</vt:lpstr>
      <vt:lpstr>Creating an Autocomplete Search Box (2 of 6)</vt:lpstr>
      <vt:lpstr>Creating an Autocomplete Search Box (3 of 6)</vt:lpstr>
      <vt:lpstr>Creating an Autocomplete Search Box (4 of 6)</vt:lpstr>
      <vt:lpstr>Creating an Autocomplete Search Box (5 of 6)</vt:lpstr>
      <vt:lpstr>Creating an Autocomplete Search Box (6 of 6)</vt:lpstr>
      <vt:lpstr>Working with Third-Party APIs (1 of 4)</vt:lpstr>
      <vt:lpstr>Working with Third-Party APIs (2 of 4)</vt:lpstr>
      <vt:lpstr>Working with Third-Party APIs (3 of 4)</vt:lpstr>
      <vt:lpstr>Working with Third-Party APIs (4 of 4)</vt:lpstr>
      <vt:lpstr>Activity 11.2: Think, Pair, and Share</vt:lpstr>
      <vt:lpstr>Exploring Security Issues with APIs (1 of 3)</vt:lpstr>
      <vt:lpstr>Exploring Security Issues with APIs (2 of 3)</vt:lpstr>
      <vt:lpstr>Exploring Security Issues with APIs (3 of 3)</vt:lpstr>
      <vt:lpstr>Activity 11.3: Discussion Questions</vt:lpstr>
      <vt:lpstr>Self-Assessment</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2021-06-16T16:04:02Z</dcterms:created>
  <dcterms:modified xsi:type="dcterms:W3CDTF">2021-07-30T20:02:31Z</dcterms:modified>
</cp:coreProperties>
</file>